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T Drugs" charset="1" panose="02000503060000020003"/>
      <p:regular r:id="rId24"/>
    </p:embeddedFont>
    <p:embeddedFont>
      <p:font typeface="TT Drugs Bold" charset="1" panose="02000803060000020003"/>
      <p:regular r:id="rId25"/>
    </p:embeddedFont>
    <p:embeddedFont>
      <p:font typeface="TT Drugs Italics" charset="1" panose="02000503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jpeg" Type="http://schemas.openxmlformats.org/officeDocument/2006/relationships/image"/><Relationship Id="rId4" Target="../media/image50.jpeg" Type="http://schemas.openxmlformats.org/officeDocument/2006/relationships/image"/><Relationship Id="rId5" Target="../media/image51.jpeg" Type="http://schemas.openxmlformats.org/officeDocument/2006/relationships/image"/><Relationship Id="rId6" Target="../media/image52.jpeg" Type="http://schemas.openxmlformats.org/officeDocument/2006/relationships/image"/><Relationship Id="rId7" Target="../media/image5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00" Target="../media/image152.png" Type="http://schemas.openxmlformats.org/officeDocument/2006/relationships/image"/><Relationship Id="rId101" Target="../media/image153.svg" Type="http://schemas.openxmlformats.org/officeDocument/2006/relationships/image"/><Relationship Id="rId102" Target="../media/image154.png" Type="http://schemas.openxmlformats.org/officeDocument/2006/relationships/image"/><Relationship Id="rId103" Target="../media/image155.svg" Type="http://schemas.openxmlformats.org/officeDocument/2006/relationships/image"/><Relationship Id="rId104" Target="../media/image156.png" Type="http://schemas.openxmlformats.org/officeDocument/2006/relationships/image"/><Relationship Id="rId105" Target="../media/image157.svg" Type="http://schemas.openxmlformats.org/officeDocument/2006/relationships/image"/><Relationship Id="rId106" Target="../media/image158.png" Type="http://schemas.openxmlformats.org/officeDocument/2006/relationships/image"/><Relationship Id="rId107" Target="../media/image159.svg" Type="http://schemas.openxmlformats.org/officeDocument/2006/relationships/image"/><Relationship Id="rId108" Target="../media/image160.png" Type="http://schemas.openxmlformats.org/officeDocument/2006/relationships/image"/><Relationship Id="rId109" Target="../media/image161.sv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png" Type="http://schemas.openxmlformats.org/officeDocument/2006/relationships/image"/><Relationship Id="rId19" Target="../media/image71.svg" Type="http://schemas.openxmlformats.org/officeDocument/2006/relationships/image"/><Relationship Id="rId2" Target="../media/image54.png" Type="http://schemas.openxmlformats.org/officeDocument/2006/relationships/image"/><Relationship Id="rId20" Target="../media/image72.png" Type="http://schemas.openxmlformats.org/officeDocument/2006/relationships/image"/><Relationship Id="rId21" Target="../media/image73.svg" Type="http://schemas.openxmlformats.org/officeDocument/2006/relationships/image"/><Relationship Id="rId22" Target="../media/image74.png" Type="http://schemas.openxmlformats.org/officeDocument/2006/relationships/image"/><Relationship Id="rId23" Target="../media/image75.svg" Type="http://schemas.openxmlformats.org/officeDocument/2006/relationships/image"/><Relationship Id="rId24" Target="../media/image76.png" Type="http://schemas.openxmlformats.org/officeDocument/2006/relationships/image"/><Relationship Id="rId25" Target="../media/image77.svg" Type="http://schemas.openxmlformats.org/officeDocument/2006/relationships/image"/><Relationship Id="rId26" Target="../media/image78.png" Type="http://schemas.openxmlformats.org/officeDocument/2006/relationships/image"/><Relationship Id="rId27" Target="../media/image79.svg" Type="http://schemas.openxmlformats.org/officeDocument/2006/relationships/image"/><Relationship Id="rId28" Target="../media/image80.png" Type="http://schemas.openxmlformats.org/officeDocument/2006/relationships/image"/><Relationship Id="rId29" Target="../media/image81.svg" Type="http://schemas.openxmlformats.org/officeDocument/2006/relationships/image"/><Relationship Id="rId3" Target="../media/image55.svg" Type="http://schemas.openxmlformats.org/officeDocument/2006/relationships/image"/><Relationship Id="rId30" Target="../media/image82.png" Type="http://schemas.openxmlformats.org/officeDocument/2006/relationships/image"/><Relationship Id="rId31" Target="../media/image83.svg" Type="http://schemas.openxmlformats.org/officeDocument/2006/relationships/image"/><Relationship Id="rId32" Target="../media/image84.png" Type="http://schemas.openxmlformats.org/officeDocument/2006/relationships/image"/><Relationship Id="rId33" Target="../media/image85.svg" Type="http://schemas.openxmlformats.org/officeDocument/2006/relationships/image"/><Relationship Id="rId34" Target="../media/image86.png" Type="http://schemas.openxmlformats.org/officeDocument/2006/relationships/image"/><Relationship Id="rId35" Target="../media/image87.svg" Type="http://schemas.openxmlformats.org/officeDocument/2006/relationships/image"/><Relationship Id="rId36" Target="../media/image88.png" Type="http://schemas.openxmlformats.org/officeDocument/2006/relationships/image"/><Relationship Id="rId37" Target="../media/image89.svg" Type="http://schemas.openxmlformats.org/officeDocument/2006/relationships/image"/><Relationship Id="rId38" Target="../media/image90.png" Type="http://schemas.openxmlformats.org/officeDocument/2006/relationships/image"/><Relationship Id="rId39" Target="../media/image91.svg" Type="http://schemas.openxmlformats.org/officeDocument/2006/relationships/image"/><Relationship Id="rId4" Target="../media/image56.png" Type="http://schemas.openxmlformats.org/officeDocument/2006/relationships/image"/><Relationship Id="rId40" Target="../media/image92.png" Type="http://schemas.openxmlformats.org/officeDocument/2006/relationships/image"/><Relationship Id="rId41" Target="../media/image93.svg" Type="http://schemas.openxmlformats.org/officeDocument/2006/relationships/image"/><Relationship Id="rId42" Target="../media/image94.png" Type="http://schemas.openxmlformats.org/officeDocument/2006/relationships/image"/><Relationship Id="rId43" Target="../media/image95.svg" Type="http://schemas.openxmlformats.org/officeDocument/2006/relationships/image"/><Relationship Id="rId44" Target="../media/image96.png" Type="http://schemas.openxmlformats.org/officeDocument/2006/relationships/image"/><Relationship Id="rId45" Target="../media/image97.svg" Type="http://schemas.openxmlformats.org/officeDocument/2006/relationships/image"/><Relationship Id="rId46" Target="../media/image98.png" Type="http://schemas.openxmlformats.org/officeDocument/2006/relationships/image"/><Relationship Id="rId47" Target="../media/image99.svg" Type="http://schemas.openxmlformats.org/officeDocument/2006/relationships/image"/><Relationship Id="rId48" Target="../media/image100.png" Type="http://schemas.openxmlformats.org/officeDocument/2006/relationships/image"/><Relationship Id="rId49" Target="../media/image101.svg" Type="http://schemas.openxmlformats.org/officeDocument/2006/relationships/image"/><Relationship Id="rId5" Target="../media/image57.svg" Type="http://schemas.openxmlformats.org/officeDocument/2006/relationships/image"/><Relationship Id="rId50" Target="../media/image102.png" Type="http://schemas.openxmlformats.org/officeDocument/2006/relationships/image"/><Relationship Id="rId51" Target="../media/image103.svg" Type="http://schemas.openxmlformats.org/officeDocument/2006/relationships/image"/><Relationship Id="rId52" Target="../media/image104.png" Type="http://schemas.openxmlformats.org/officeDocument/2006/relationships/image"/><Relationship Id="rId53" Target="../media/image105.svg" Type="http://schemas.openxmlformats.org/officeDocument/2006/relationships/image"/><Relationship Id="rId54" Target="../media/image106.png" Type="http://schemas.openxmlformats.org/officeDocument/2006/relationships/image"/><Relationship Id="rId55" Target="../media/image107.svg" Type="http://schemas.openxmlformats.org/officeDocument/2006/relationships/image"/><Relationship Id="rId56" Target="../media/image108.png" Type="http://schemas.openxmlformats.org/officeDocument/2006/relationships/image"/><Relationship Id="rId57" Target="../media/image109.svg" Type="http://schemas.openxmlformats.org/officeDocument/2006/relationships/image"/><Relationship Id="rId58" Target="../media/image110.png" Type="http://schemas.openxmlformats.org/officeDocument/2006/relationships/image"/><Relationship Id="rId59" Target="../media/image111.svg" Type="http://schemas.openxmlformats.org/officeDocument/2006/relationships/image"/><Relationship Id="rId6" Target="../media/image58.png" Type="http://schemas.openxmlformats.org/officeDocument/2006/relationships/image"/><Relationship Id="rId60" Target="../media/image112.png" Type="http://schemas.openxmlformats.org/officeDocument/2006/relationships/image"/><Relationship Id="rId61" Target="../media/image113.svg" Type="http://schemas.openxmlformats.org/officeDocument/2006/relationships/image"/><Relationship Id="rId62" Target="../media/image114.png" Type="http://schemas.openxmlformats.org/officeDocument/2006/relationships/image"/><Relationship Id="rId63" Target="../media/image115.svg" Type="http://schemas.openxmlformats.org/officeDocument/2006/relationships/image"/><Relationship Id="rId64" Target="../media/image116.png" Type="http://schemas.openxmlformats.org/officeDocument/2006/relationships/image"/><Relationship Id="rId65" Target="../media/image117.svg" Type="http://schemas.openxmlformats.org/officeDocument/2006/relationships/image"/><Relationship Id="rId66" Target="../media/image118.png" Type="http://schemas.openxmlformats.org/officeDocument/2006/relationships/image"/><Relationship Id="rId67" Target="../media/image119.svg" Type="http://schemas.openxmlformats.org/officeDocument/2006/relationships/image"/><Relationship Id="rId68" Target="../media/image120.png" Type="http://schemas.openxmlformats.org/officeDocument/2006/relationships/image"/><Relationship Id="rId69" Target="../media/image121.svg" Type="http://schemas.openxmlformats.org/officeDocument/2006/relationships/image"/><Relationship Id="rId7" Target="../media/image59.svg" Type="http://schemas.openxmlformats.org/officeDocument/2006/relationships/image"/><Relationship Id="rId70" Target="../media/image122.png" Type="http://schemas.openxmlformats.org/officeDocument/2006/relationships/image"/><Relationship Id="rId71" Target="../media/image123.svg" Type="http://schemas.openxmlformats.org/officeDocument/2006/relationships/image"/><Relationship Id="rId72" Target="../media/image124.png" Type="http://schemas.openxmlformats.org/officeDocument/2006/relationships/image"/><Relationship Id="rId73" Target="../media/image125.svg" Type="http://schemas.openxmlformats.org/officeDocument/2006/relationships/image"/><Relationship Id="rId74" Target="../media/image126.png" Type="http://schemas.openxmlformats.org/officeDocument/2006/relationships/image"/><Relationship Id="rId75" Target="../media/image127.svg" Type="http://schemas.openxmlformats.org/officeDocument/2006/relationships/image"/><Relationship Id="rId76" Target="../media/image128.png" Type="http://schemas.openxmlformats.org/officeDocument/2006/relationships/image"/><Relationship Id="rId77" Target="../media/image129.svg" Type="http://schemas.openxmlformats.org/officeDocument/2006/relationships/image"/><Relationship Id="rId78" Target="../media/image130.png" Type="http://schemas.openxmlformats.org/officeDocument/2006/relationships/image"/><Relationship Id="rId79" Target="../media/image131.svg" Type="http://schemas.openxmlformats.org/officeDocument/2006/relationships/image"/><Relationship Id="rId8" Target="../media/image60.png" Type="http://schemas.openxmlformats.org/officeDocument/2006/relationships/image"/><Relationship Id="rId80" Target="../media/image132.png" Type="http://schemas.openxmlformats.org/officeDocument/2006/relationships/image"/><Relationship Id="rId81" Target="../media/image133.svg" Type="http://schemas.openxmlformats.org/officeDocument/2006/relationships/image"/><Relationship Id="rId82" Target="../media/image134.png" Type="http://schemas.openxmlformats.org/officeDocument/2006/relationships/image"/><Relationship Id="rId83" Target="../media/image135.svg" Type="http://schemas.openxmlformats.org/officeDocument/2006/relationships/image"/><Relationship Id="rId84" Target="../media/image136.png" Type="http://schemas.openxmlformats.org/officeDocument/2006/relationships/image"/><Relationship Id="rId85" Target="../media/image137.svg" Type="http://schemas.openxmlformats.org/officeDocument/2006/relationships/image"/><Relationship Id="rId86" Target="../media/image138.png" Type="http://schemas.openxmlformats.org/officeDocument/2006/relationships/image"/><Relationship Id="rId87" Target="../media/image139.svg" Type="http://schemas.openxmlformats.org/officeDocument/2006/relationships/image"/><Relationship Id="rId88" Target="../media/image140.png" Type="http://schemas.openxmlformats.org/officeDocument/2006/relationships/image"/><Relationship Id="rId89" Target="../media/image141.svg" Type="http://schemas.openxmlformats.org/officeDocument/2006/relationships/image"/><Relationship Id="rId9" Target="../media/image61.svg" Type="http://schemas.openxmlformats.org/officeDocument/2006/relationships/image"/><Relationship Id="rId90" Target="../media/image142.png" Type="http://schemas.openxmlformats.org/officeDocument/2006/relationships/image"/><Relationship Id="rId91" Target="../media/image143.svg" Type="http://schemas.openxmlformats.org/officeDocument/2006/relationships/image"/><Relationship Id="rId92" Target="../media/image144.png" Type="http://schemas.openxmlformats.org/officeDocument/2006/relationships/image"/><Relationship Id="rId93" Target="../media/image145.svg" Type="http://schemas.openxmlformats.org/officeDocument/2006/relationships/image"/><Relationship Id="rId94" Target="../media/image146.png" Type="http://schemas.openxmlformats.org/officeDocument/2006/relationships/image"/><Relationship Id="rId95" Target="../media/image147.svg" Type="http://schemas.openxmlformats.org/officeDocument/2006/relationships/image"/><Relationship Id="rId96" Target="../media/image148.png" Type="http://schemas.openxmlformats.org/officeDocument/2006/relationships/image"/><Relationship Id="rId97" Target="../media/image149.svg" Type="http://schemas.openxmlformats.org/officeDocument/2006/relationships/image"/><Relationship Id="rId98" Target="../media/image150.png" Type="http://schemas.openxmlformats.org/officeDocument/2006/relationships/image"/><Relationship Id="rId99" Target="../media/image15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3.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370" y="942173"/>
            <a:ext cx="10187166" cy="5163762"/>
            <a:chOff x="0" y="0"/>
            <a:chExt cx="13582888" cy="6885016"/>
          </a:xfrm>
        </p:grpSpPr>
        <p:grpSp>
          <p:nvGrpSpPr>
            <p:cNvPr name="Group 3" id="3"/>
            <p:cNvGrpSpPr/>
            <p:nvPr/>
          </p:nvGrpSpPr>
          <p:grpSpPr>
            <a:xfrm rot="0">
              <a:off x="0" y="0"/>
              <a:ext cx="13582888" cy="518100"/>
              <a:chOff x="0" y="0"/>
              <a:chExt cx="2683040" cy="102341"/>
            </a:xfrm>
          </p:grpSpPr>
          <p:sp>
            <p:nvSpPr>
              <p:cNvPr name="Freeform 4" id="4"/>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BFE5EF"/>
              </a:solidFill>
              <a:ln cap="sq">
                <a:noFill/>
                <a:prstDash val="solid"/>
                <a:miter/>
              </a:ln>
            </p:spPr>
          </p:sp>
          <p:sp>
            <p:nvSpPr>
              <p:cNvPr name="TextBox 5" id="5"/>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0" y="0"/>
              <a:ext cx="440714" cy="6885016"/>
              <a:chOff x="0" y="0"/>
              <a:chExt cx="87055" cy="1360003"/>
            </a:xfrm>
          </p:grpSpPr>
          <p:sp>
            <p:nvSpPr>
              <p:cNvPr name="Freeform 7" id="7"/>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BFE5EF"/>
              </a:solidFill>
              <a:ln cap="sq">
                <a:noFill/>
                <a:prstDash val="solid"/>
                <a:miter/>
              </a:ln>
            </p:spPr>
          </p:sp>
          <p:sp>
            <p:nvSpPr>
              <p:cNvPr name="TextBox 8" id="8"/>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9" id="9"/>
          <p:cNvGrpSpPr/>
          <p:nvPr/>
        </p:nvGrpSpPr>
        <p:grpSpPr>
          <a:xfrm rot="-10800000">
            <a:off x="7072134" y="4265953"/>
            <a:ext cx="10187166" cy="5163762"/>
            <a:chOff x="0" y="0"/>
            <a:chExt cx="13582888" cy="6885016"/>
          </a:xfrm>
        </p:grpSpPr>
        <p:grpSp>
          <p:nvGrpSpPr>
            <p:cNvPr name="Group 10" id="10"/>
            <p:cNvGrpSpPr/>
            <p:nvPr/>
          </p:nvGrpSpPr>
          <p:grpSpPr>
            <a:xfrm rot="0">
              <a:off x="0" y="0"/>
              <a:ext cx="13582888" cy="518100"/>
              <a:chOff x="0" y="0"/>
              <a:chExt cx="2683040" cy="102341"/>
            </a:xfrm>
          </p:grpSpPr>
          <p:sp>
            <p:nvSpPr>
              <p:cNvPr name="Freeform 11" id="11"/>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BFE5EF"/>
              </a:solidFill>
              <a:ln cap="sq">
                <a:noFill/>
                <a:prstDash val="solid"/>
                <a:miter/>
              </a:ln>
            </p:spPr>
          </p:sp>
          <p:sp>
            <p:nvSpPr>
              <p:cNvPr name="TextBox 12" id="12"/>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0" y="0"/>
              <a:ext cx="440714" cy="6885016"/>
              <a:chOff x="0" y="0"/>
              <a:chExt cx="87055" cy="1360003"/>
            </a:xfrm>
          </p:grpSpPr>
          <p:sp>
            <p:nvSpPr>
              <p:cNvPr name="Freeform 14" id="14"/>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BFE5EF"/>
              </a:solidFill>
              <a:ln cap="sq">
                <a:noFill/>
                <a:prstDash val="solid"/>
                <a:miter/>
              </a:ln>
            </p:spPr>
          </p:sp>
          <p:sp>
            <p:nvSpPr>
              <p:cNvPr name="TextBox 15" id="15"/>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16" id="16"/>
          <p:cNvGrpSpPr/>
          <p:nvPr/>
        </p:nvGrpSpPr>
        <p:grpSpPr>
          <a:xfrm rot="0">
            <a:off x="5291552" y="3439166"/>
            <a:ext cx="8512586" cy="2819169"/>
            <a:chOff x="0" y="0"/>
            <a:chExt cx="2839350" cy="940326"/>
          </a:xfrm>
        </p:grpSpPr>
        <p:sp>
          <p:nvSpPr>
            <p:cNvPr name="Freeform 17" id="17"/>
            <p:cNvSpPr/>
            <p:nvPr/>
          </p:nvSpPr>
          <p:spPr>
            <a:xfrm flipH="false" flipV="false" rot="0">
              <a:off x="0" y="0"/>
              <a:ext cx="2839350" cy="940326"/>
            </a:xfrm>
            <a:custGeom>
              <a:avLst/>
              <a:gdLst/>
              <a:ahLst/>
              <a:cxnLst/>
              <a:rect r="r" b="b" t="t" l="l"/>
              <a:pathLst>
                <a:path h="940326" w="2839350">
                  <a:moveTo>
                    <a:pt x="0" y="0"/>
                  </a:moveTo>
                  <a:lnTo>
                    <a:pt x="2839350" y="0"/>
                  </a:lnTo>
                  <a:lnTo>
                    <a:pt x="2839350" y="940326"/>
                  </a:lnTo>
                  <a:lnTo>
                    <a:pt x="0" y="940326"/>
                  </a:ln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19050"/>
              <a:ext cx="2839350" cy="95937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9" id="19"/>
          <p:cNvSpPr/>
          <p:nvPr/>
        </p:nvSpPr>
        <p:spPr>
          <a:xfrm flipH="false" flipV="false" rot="0">
            <a:off x="14915640" y="-659492"/>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343983" y="7089454"/>
            <a:ext cx="7092705" cy="709270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2028966" y="-3546166"/>
            <a:ext cx="5773349" cy="57733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2125558" y="770292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732198" y="1684168"/>
            <a:ext cx="3022722" cy="743989"/>
          </a:xfrm>
          <a:custGeom>
            <a:avLst/>
            <a:gdLst/>
            <a:ahLst/>
            <a:cxnLst/>
            <a:rect r="r" b="b" t="t" l="l"/>
            <a:pathLst>
              <a:path h="743989" w="3022722">
                <a:moveTo>
                  <a:pt x="0" y="0"/>
                </a:moveTo>
                <a:lnTo>
                  <a:pt x="3022722" y="0"/>
                </a:lnTo>
                <a:lnTo>
                  <a:pt x="3022722" y="743990"/>
                </a:lnTo>
                <a:lnTo>
                  <a:pt x="0" y="743990"/>
                </a:lnTo>
                <a:lnTo>
                  <a:pt x="0" y="0"/>
                </a:lnTo>
                <a:close/>
              </a:path>
            </a:pathLst>
          </a:custGeom>
          <a:blipFill>
            <a:blip r:embed="rId4"/>
            <a:stretch>
              <a:fillRect l="0" t="0" r="0" b="0"/>
            </a:stretch>
          </a:blipFill>
        </p:spPr>
      </p:sp>
      <p:sp>
        <p:nvSpPr>
          <p:cNvPr name="Freeform 28" id="28"/>
          <p:cNvSpPr/>
          <p:nvPr/>
        </p:nvSpPr>
        <p:spPr>
          <a:xfrm flipH="false" flipV="false" rot="0">
            <a:off x="13900615" y="1684168"/>
            <a:ext cx="2936880" cy="805872"/>
          </a:xfrm>
          <a:custGeom>
            <a:avLst/>
            <a:gdLst/>
            <a:ahLst/>
            <a:cxnLst/>
            <a:rect r="r" b="b" t="t" l="l"/>
            <a:pathLst>
              <a:path h="805872" w="2936880">
                <a:moveTo>
                  <a:pt x="0" y="0"/>
                </a:moveTo>
                <a:lnTo>
                  <a:pt x="2936880" y="0"/>
                </a:lnTo>
                <a:lnTo>
                  <a:pt x="2936880" y="805872"/>
                </a:lnTo>
                <a:lnTo>
                  <a:pt x="0" y="805872"/>
                </a:lnTo>
                <a:lnTo>
                  <a:pt x="0" y="0"/>
                </a:lnTo>
                <a:close/>
              </a:path>
            </a:pathLst>
          </a:custGeom>
          <a:blipFill>
            <a:blip r:embed="rId5"/>
            <a:stretch>
              <a:fillRect l="0" t="0" r="0" b="0"/>
            </a:stretch>
          </a:blipFill>
        </p:spPr>
      </p:sp>
      <p:grpSp>
        <p:nvGrpSpPr>
          <p:cNvPr name="Group 29" id="29"/>
          <p:cNvGrpSpPr/>
          <p:nvPr/>
        </p:nvGrpSpPr>
        <p:grpSpPr>
          <a:xfrm rot="0">
            <a:off x="5522518" y="3816894"/>
            <a:ext cx="8114735" cy="2345430"/>
            <a:chOff x="0" y="0"/>
            <a:chExt cx="10819647" cy="3127240"/>
          </a:xfrm>
        </p:grpSpPr>
        <p:sp>
          <p:nvSpPr>
            <p:cNvPr name="TextBox 30" id="30"/>
            <p:cNvSpPr txBox="true"/>
            <p:nvPr/>
          </p:nvSpPr>
          <p:spPr>
            <a:xfrm rot="0">
              <a:off x="37044" y="844365"/>
              <a:ext cx="10782603" cy="2282875"/>
            </a:xfrm>
            <a:prstGeom prst="rect">
              <a:avLst/>
            </a:prstGeom>
          </p:spPr>
          <p:txBody>
            <a:bodyPr anchor="t" rtlCol="false" tIns="0" lIns="0" bIns="0" rIns="0">
              <a:spAutoFit/>
            </a:bodyPr>
            <a:lstStyle/>
            <a:p>
              <a:pPr algn="ctr">
                <a:lnSpc>
                  <a:spcPts val="13469"/>
                </a:lnSpc>
              </a:pPr>
              <a:r>
                <a:rPr lang="en-US" sz="11224">
                  <a:solidFill>
                    <a:srgbClr val="010101"/>
                  </a:solidFill>
                  <a:latin typeface="TT Drugs"/>
                  <a:ea typeface="TT Drugs"/>
                  <a:cs typeface="TT Drugs"/>
                  <a:sym typeface="TT Drugs"/>
                </a:rPr>
                <a:t>TEAMFIT</a:t>
              </a:r>
            </a:p>
          </p:txBody>
        </p:sp>
        <p:sp>
          <p:nvSpPr>
            <p:cNvPr name="TextBox 31" id="31"/>
            <p:cNvSpPr txBox="true"/>
            <p:nvPr/>
          </p:nvSpPr>
          <p:spPr>
            <a:xfrm rot="0">
              <a:off x="0" y="-9525"/>
              <a:ext cx="10702011" cy="771525"/>
            </a:xfrm>
            <a:prstGeom prst="rect">
              <a:avLst/>
            </a:prstGeom>
          </p:spPr>
          <p:txBody>
            <a:bodyPr anchor="t" rtlCol="false" tIns="0" lIns="0" bIns="0" rIns="0">
              <a:spAutoFit/>
            </a:bodyPr>
            <a:lstStyle/>
            <a:p>
              <a:pPr algn="ctr">
                <a:lnSpc>
                  <a:spcPts val="4573"/>
                </a:lnSpc>
              </a:pPr>
              <a:r>
                <a:rPr lang="en-US" sz="3810">
                  <a:solidFill>
                    <a:srgbClr val="010101"/>
                  </a:solidFill>
                  <a:latin typeface="TT Drugs"/>
                  <a:ea typeface="TT Drugs"/>
                  <a:cs typeface="TT Drugs"/>
                  <a:sym typeface="TT Drugs"/>
                </a:rPr>
                <a:t>Resumen de avance del proyecto</a:t>
              </a:r>
            </a:p>
          </p:txBody>
        </p:sp>
      </p:grpSp>
      <p:sp>
        <p:nvSpPr>
          <p:cNvPr name="TextBox 32" id="32"/>
          <p:cNvSpPr txBox="true"/>
          <p:nvPr/>
        </p:nvSpPr>
        <p:spPr>
          <a:xfrm rot="0">
            <a:off x="5367228" y="6730308"/>
            <a:ext cx="7553545" cy="1897599"/>
          </a:xfrm>
          <a:prstGeom prst="rect">
            <a:avLst/>
          </a:prstGeom>
        </p:spPr>
        <p:txBody>
          <a:bodyPr anchor="t" rtlCol="false" tIns="0" lIns="0" bIns="0" rIns="0">
            <a:spAutoFit/>
          </a:bodyPr>
          <a:lstStyle/>
          <a:p>
            <a:pPr algn="ctr">
              <a:lnSpc>
                <a:spcPts val="3032"/>
              </a:lnSpc>
            </a:pPr>
            <a:r>
              <a:rPr lang="en-US" sz="2166" spc="108">
                <a:solidFill>
                  <a:srgbClr val="1A1A1A"/>
                </a:solidFill>
                <a:latin typeface="TT Drugs"/>
                <a:ea typeface="TT Drugs"/>
                <a:cs typeface="TT Drugs"/>
                <a:sym typeface="TT Drugs"/>
              </a:rPr>
              <a:t>Integrantes:</a:t>
            </a:r>
          </a:p>
          <a:p>
            <a:pPr algn="ctr" marL="467720" indent="-233860" lvl="1">
              <a:lnSpc>
                <a:spcPts val="3032"/>
              </a:lnSpc>
              <a:buFont typeface="Arial"/>
              <a:buChar char="•"/>
            </a:pPr>
            <a:r>
              <a:rPr lang="en-US" sz="2166" spc="108">
                <a:solidFill>
                  <a:srgbClr val="1A1A1A"/>
                </a:solidFill>
                <a:latin typeface="TT Drugs"/>
                <a:ea typeface="TT Drugs"/>
                <a:cs typeface="TT Drugs"/>
                <a:sym typeface="TT Drugs"/>
              </a:rPr>
              <a:t>Jeremías Canto</a:t>
            </a:r>
          </a:p>
          <a:p>
            <a:pPr algn="ctr" marL="467720" indent="-233860" lvl="1">
              <a:lnSpc>
                <a:spcPts val="3032"/>
              </a:lnSpc>
              <a:buFont typeface="Arial"/>
              <a:buChar char="•"/>
            </a:pPr>
            <a:r>
              <a:rPr lang="en-US" sz="2166" spc="108">
                <a:solidFill>
                  <a:srgbClr val="1A1A1A"/>
                </a:solidFill>
                <a:latin typeface="TT Drugs"/>
                <a:ea typeface="TT Drugs"/>
                <a:cs typeface="TT Drugs"/>
                <a:sym typeface="TT Drugs"/>
              </a:rPr>
              <a:t>Marcelo Criado</a:t>
            </a:r>
          </a:p>
          <a:p>
            <a:pPr algn="ctr" marL="467720" indent="-233860" lvl="1">
              <a:lnSpc>
                <a:spcPts val="3032"/>
              </a:lnSpc>
              <a:buFont typeface="Arial"/>
              <a:buChar char="•"/>
            </a:pPr>
            <a:r>
              <a:rPr lang="en-US" sz="2166" spc="108">
                <a:solidFill>
                  <a:srgbClr val="1A1A1A"/>
                </a:solidFill>
                <a:latin typeface="TT Drugs"/>
                <a:ea typeface="TT Drugs"/>
                <a:cs typeface="TT Drugs"/>
                <a:sym typeface="TT Drugs"/>
              </a:rPr>
              <a:t>Felipe Díaz</a:t>
            </a:r>
          </a:p>
          <a:p>
            <a:pPr algn="ctr" marL="467720" indent="-233860" lvl="1">
              <a:lnSpc>
                <a:spcPts val="3032"/>
              </a:lnSpc>
              <a:buFont typeface="Arial"/>
              <a:buChar char="•"/>
            </a:pPr>
            <a:r>
              <a:rPr lang="en-US" sz="2166" spc="108">
                <a:solidFill>
                  <a:srgbClr val="1A1A1A"/>
                </a:solidFill>
                <a:latin typeface="TT Drugs"/>
                <a:ea typeface="TT Drugs"/>
                <a:cs typeface="TT Drugs"/>
                <a:sym typeface="TT Drugs"/>
              </a:rPr>
              <a:t>Javiera Marchant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41726" y="2293495"/>
            <a:ext cx="9270792"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Conclusión</a:t>
            </a:r>
          </a:p>
        </p:txBody>
      </p:sp>
      <p:sp>
        <p:nvSpPr>
          <p:cNvPr name="Freeform 3" id="3"/>
          <p:cNvSpPr/>
          <p:nvPr/>
        </p:nvSpPr>
        <p:spPr>
          <a:xfrm flipH="false" flipV="false" rot="-10800000">
            <a:off x="1028700" y="1028700"/>
            <a:ext cx="7262322" cy="2086267"/>
          </a:xfrm>
          <a:custGeom>
            <a:avLst/>
            <a:gdLst/>
            <a:ahLst/>
            <a:cxnLst/>
            <a:rect r="r" b="b" t="t" l="l"/>
            <a:pathLst>
              <a:path h="2086267" w="7262322">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0800000">
            <a:off x="9996978" y="7172033"/>
            <a:ext cx="7262322" cy="2086267"/>
          </a:xfrm>
          <a:custGeom>
            <a:avLst/>
            <a:gdLst/>
            <a:ahLst/>
            <a:cxnLst/>
            <a:rect r="r" b="b" t="t" l="l"/>
            <a:pathLst>
              <a:path h="2086267" w="7262322">
                <a:moveTo>
                  <a:pt x="7262322" y="2086267"/>
                </a:moveTo>
                <a:lnTo>
                  <a:pt x="0" y="2086267"/>
                </a:lnTo>
                <a:lnTo>
                  <a:pt x="0" y="0"/>
                </a:lnTo>
                <a:lnTo>
                  <a:pt x="7262322" y="0"/>
                </a:lnTo>
                <a:lnTo>
                  <a:pt x="7262322" y="2086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228149" y="3374210"/>
            <a:ext cx="13831701" cy="4840957"/>
          </a:xfrm>
          <a:prstGeom prst="rect">
            <a:avLst/>
          </a:prstGeom>
        </p:spPr>
        <p:txBody>
          <a:bodyPr anchor="t" rtlCol="false" tIns="0" lIns="0" bIns="0" rIns="0">
            <a:spAutoFit/>
          </a:bodyPr>
          <a:lstStyle/>
          <a:p>
            <a:pPr algn="just" marL="0" indent="0" lvl="0">
              <a:lnSpc>
                <a:spcPts val="3888"/>
              </a:lnSpc>
              <a:spcBef>
                <a:spcPct val="0"/>
              </a:spcBef>
            </a:pPr>
            <a:r>
              <a:rPr lang="en-US" sz="2817" spc="276">
                <a:solidFill>
                  <a:srgbClr val="231F20"/>
                </a:solidFill>
                <a:latin typeface="TT Drugs"/>
                <a:ea typeface="TT Drugs"/>
                <a:cs typeface="TT Drugs"/>
                <a:sym typeface="TT Drugs"/>
              </a:rPr>
              <a:t>Actualmente el proyecto desarrollado por el grupo cuenta con varios módulos funcionales centrados en la gestión tanto de usuarios como de proyectos, además de cumplir con el objetivo principal ayudando con los procesos de planificación, mediante la obtención y el análisis de las horas utilizadas por cada tipo de proyecto mediante un análisis de machine learning, con esto podemos decir que estamos cada ves mas cerca de evitar problemas relacionados a la sobrecarga de los equipos de la empresa RODA, y  de aumentar la fiabilidad de la estimación de sus futuros proyectos.</a:t>
            </a:r>
          </a:p>
        </p:txBody>
      </p:sp>
      <p:sp>
        <p:nvSpPr>
          <p:cNvPr name="Freeform 6" id="6"/>
          <p:cNvSpPr/>
          <p:nvPr/>
        </p:nvSpPr>
        <p:spPr>
          <a:xfrm flipH="false" flipV="false" rot="0">
            <a:off x="14625649" y="801148"/>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4">
              <a:alphaModFix amt="50000"/>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5158032" y="1697058"/>
            <a:ext cx="7971935" cy="6892884"/>
            <a:chOff x="0" y="0"/>
            <a:chExt cx="10629247" cy="9190513"/>
          </a:xfrm>
        </p:grpSpPr>
        <p:grpSp>
          <p:nvGrpSpPr>
            <p:cNvPr name="Group 4" id="4"/>
            <p:cNvGrpSpPr/>
            <p:nvPr/>
          </p:nvGrpSpPr>
          <p:grpSpPr>
            <a:xfrm rot="0">
              <a:off x="0" y="0"/>
              <a:ext cx="10629247" cy="9190513"/>
              <a:chOff x="0" y="0"/>
              <a:chExt cx="1014292" cy="877001"/>
            </a:xfrm>
          </p:grpSpPr>
          <p:sp>
            <p:nvSpPr>
              <p:cNvPr name="Freeform 5" id="5"/>
              <p:cNvSpPr/>
              <p:nvPr/>
            </p:nvSpPr>
            <p:spPr>
              <a:xfrm flipH="false" flipV="false" rot="0">
                <a:off x="0" y="0"/>
                <a:ext cx="1014292" cy="877001"/>
              </a:xfrm>
              <a:custGeom>
                <a:avLst/>
                <a:gdLst/>
                <a:ahLst/>
                <a:cxnLst/>
                <a:rect r="r" b="b" t="t" l="l"/>
                <a:pathLst>
                  <a:path h="877001" w="1014292">
                    <a:moveTo>
                      <a:pt x="0" y="0"/>
                    </a:moveTo>
                    <a:lnTo>
                      <a:pt x="1014292" y="0"/>
                    </a:lnTo>
                    <a:lnTo>
                      <a:pt x="1014292" y="877001"/>
                    </a:lnTo>
                    <a:lnTo>
                      <a:pt x="0" y="877001"/>
                    </a:lnTo>
                    <a:close/>
                  </a:path>
                </a:pathLst>
              </a:custGeom>
              <a:solidFill>
                <a:srgbClr val="4BACC6">
                  <a:alpha val="82745"/>
                </a:srgbClr>
              </a:solidFill>
              <a:ln cap="sq">
                <a:noFill/>
                <a:prstDash val="solid"/>
                <a:miter/>
              </a:ln>
            </p:spPr>
          </p:sp>
          <p:sp>
            <p:nvSpPr>
              <p:cNvPr name="TextBox 6" id="6"/>
              <p:cNvSpPr txBox="true"/>
              <p:nvPr/>
            </p:nvSpPr>
            <p:spPr>
              <a:xfrm>
                <a:off x="0" y="-19050"/>
                <a:ext cx="1014292" cy="89605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p:nvPr/>
          </p:nvGrpSpPr>
          <p:grpSpPr>
            <a:xfrm rot="0">
              <a:off x="591517" y="539496"/>
              <a:ext cx="9446214" cy="8111520"/>
              <a:chOff x="0" y="0"/>
              <a:chExt cx="1368163" cy="1174850"/>
            </a:xfrm>
          </p:grpSpPr>
          <p:sp>
            <p:nvSpPr>
              <p:cNvPr name="Freeform 8" id="8"/>
              <p:cNvSpPr/>
              <p:nvPr/>
            </p:nvSpPr>
            <p:spPr>
              <a:xfrm flipH="false" flipV="false" rot="0">
                <a:off x="0" y="0"/>
                <a:ext cx="1368163" cy="1174850"/>
              </a:xfrm>
              <a:custGeom>
                <a:avLst/>
                <a:gdLst/>
                <a:ahLst/>
                <a:cxnLst/>
                <a:rect r="r" b="b" t="t" l="l"/>
                <a:pathLst>
                  <a:path h="1174850" w="1368163">
                    <a:moveTo>
                      <a:pt x="0" y="0"/>
                    </a:moveTo>
                    <a:lnTo>
                      <a:pt x="1368163" y="0"/>
                    </a:lnTo>
                    <a:lnTo>
                      <a:pt x="1368163" y="1174850"/>
                    </a:lnTo>
                    <a:lnTo>
                      <a:pt x="0" y="1174850"/>
                    </a:lnTo>
                    <a:close/>
                  </a:path>
                </a:pathLst>
              </a:custGeom>
              <a:solidFill>
                <a:srgbClr val="000000">
                  <a:alpha val="0"/>
                </a:srgbClr>
              </a:solidFill>
              <a:ln w="57150" cap="sq">
                <a:solidFill>
                  <a:srgbClr val="FFFFFF"/>
                </a:solidFill>
                <a:prstDash val="solid"/>
                <a:miter/>
              </a:ln>
            </p:spPr>
          </p:sp>
          <p:sp>
            <p:nvSpPr>
              <p:cNvPr name="TextBox 9" id="9"/>
              <p:cNvSpPr txBox="true"/>
              <p:nvPr/>
            </p:nvSpPr>
            <p:spPr>
              <a:xfrm>
                <a:off x="0" y="-209550"/>
                <a:ext cx="1368163" cy="1384400"/>
              </a:xfrm>
              <a:prstGeom prst="rect">
                <a:avLst/>
              </a:prstGeom>
            </p:spPr>
            <p:txBody>
              <a:bodyPr anchor="ctr" rtlCol="false" tIns="0" lIns="0" bIns="0" rIns="0"/>
              <a:lstStyle/>
              <a:p>
                <a:pPr algn="ctr" marL="0" indent="0" lvl="0">
                  <a:lnSpc>
                    <a:spcPts val="8512"/>
                  </a:lnSpc>
                  <a:spcBef>
                    <a:spcPct val="0"/>
                  </a:spcBef>
                </a:pPr>
              </a:p>
            </p:txBody>
          </p:sp>
        </p:grpSp>
      </p:grpSp>
      <p:grpSp>
        <p:nvGrpSpPr>
          <p:cNvPr name="Group 10" id="10"/>
          <p:cNvGrpSpPr/>
          <p:nvPr/>
        </p:nvGrpSpPr>
        <p:grpSpPr>
          <a:xfrm rot="0">
            <a:off x="5615540" y="2540321"/>
            <a:ext cx="7060654" cy="5206359"/>
            <a:chOff x="0" y="0"/>
            <a:chExt cx="9414206" cy="6941811"/>
          </a:xfrm>
        </p:grpSpPr>
        <p:sp>
          <p:nvSpPr>
            <p:cNvPr name="TextBox 11" id="11"/>
            <p:cNvSpPr txBox="true"/>
            <p:nvPr/>
          </p:nvSpPr>
          <p:spPr>
            <a:xfrm rot="0">
              <a:off x="0" y="-180975"/>
              <a:ext cx="9414206" cy="4620384"/>
            </a:xfrm>
            <a:prstGeom prst="rect">
              <a:avLst/>
            </a:prstGeom>
          </p:spPr>
          <p:txBody>
            <a:bodyPr anchor="t" rtlCol="false" tIns="0" lIns="0" bIns="0" rIns="0">
              <a:spAutoFit/>
            </a:bodyPr>
            <a:lstStyle/>
            <a:p>
              <a:pPr algn="ctr" marL="0" indent="0" lvl="0">
                <a:lnSpc>
                  <a:spcPts val="14053"/>
                </a:lnSpc>
                <a:spcBef>
                  <a:spcPct val="0"/>
                </a:spcBef>
              </a:pPr>
              <a:r>
                <a:rPr lang="en-US" sz="10183" spc="142">
                  <a:solidFill>
                    <a:srgbClr val="FFFFFF"/>
                  </a:solidFill>
                  <a:latin typeface="TT Drugs"/>
                  <a:ea typeface="TT Drugs"/>
                  <a:cs typeface="TT Drugs"/>
                  <a:sym typeface="TT Drugs"/>
                </a:rPr>
                <a:t>GRACIAS A TODOS</a:t>
              </a:r>
            </a:p>
          </p:txBody>
        </p:sp>
        <p:sp>
          <p:nvSpPr>
            <p:cNvPr name="TextBox 12" id="12"/>
            <p:cNvSpPr txBox="true"/>
            <p:nvPr/>
          </p:nvSpPr>
          <p:spPr>
            <a:xfrm rot="0">
              <a:off x="399612" y="5366723"/>
              <a:ext cx="8416920" cy="1575088"/>
            </a:xfrm>
            <a:prstGeom prst="rect">
              <a:avLst/>
            </a:prstGeom>
          </p:spPr>
          <p:txBody>
            <a:bodyPr anchor="t" rtlCol="false" tIns="0" lIns="0" bIns="0" rIns="0">
              <a:spAutoFit/>
            </a:bodyPr>
            <a:lstStyle/>
            <a:p>
              <a:pPr algn="ctr" marL="0" indent="0" lvl="0">
                <a:lnSpc>
                  <a:spcPts val="4874"/>
                </a:lnSpc>
                <a:spcBef>
                  <a:spcPct val="0"/>
                </a:spcBef>
              </a:pPr>
              <a:r>
                <a:rPr lang="en-US" sz="3532" spc="49">
                  <a:solidFill>
                    <a:srgbClr val="FFFFFF"/>
                  </a:solidFill>
                  <a:latin typeface="TT Drugs"/>
                  <a:ea typeface="TT Drugs"/>
                  <a:cs typeface="TT Drugs"/>
                  <a:sym typeface="TT Drugs"/>
                </a:rPr>
                <a:t>Por ver este resumen del proyecto.</a:t>
              </a:r>
            </a:p>
          </p:txBody>
        </p:sp>
      </p:grpSp>
      <p:sp>
        <p:nvSpPr>
          <p:cNvPr name="Freeform 13" id="13"/>
          <p:cNvSpPr/>
          <p:nvPr/>
        </p:nvSpPr>
        <p:spPr>
          <a:xfrm flipH="false" flipV="false" rot="0">
            <a:off x="14625649" y="801148"/>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3">
              <a:alphaModFix amt="50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09210" y="1845096"/>
            <a:ext cx="6596808" cy="6596808"/>
          </a:xfrm>
          <a:custGeom>
            <a:avLst/>
            <a:gdLst/>
            <a:ahLst/>
            <a:cxnLst/>
            <a:rect r="r" b="b" t="t" l="l"/>
            <a:pathLst>
              <a:path h="6596808" w="6596808">
                <a:moveTo>
                  <a:pt x="0" y="0"/>
                </a:moveTo>
                <a:lnTo>
                  <a:pt x="6596809" y="0"/>
                </a:lnTo>
                <a:lnTo>
                  <a:pt x="6596809" y="6596808"/>
                </a:lnTo>
                <a:lnTo>
                  <a:pt x="0" y="6596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4072" y="1387825"/>
            <a:ext cx="7585493" cy="828816"/>
          </a:xfrm>
          <a:prstGeom prst="rect">
            <a:avLst/>
          </a:prstGeom>
        </p:spPr>
        <p:txBody>
          <a:bodyPr anchor="t" rtlCol="false" tIns="0" lIns="0" bIns="0" rIns="0">
            <a:spAutoFit/>
          </a:bodyPr>
          <a:lstStyle/>
          <a:p>
            <a:pPr algn="l" marL="0" indent="0" lvl="0">
              <a:lnSpc>
                <a:spcPts val="6799"/>
              </a:lnSpc>
              <a:spcBef>
                <a:spcPct val="0"/>
              </a:spcBef>
            </a:pPr>
            <a:r>
              <a:rPr lang="en-US" sz="4927" spc="482">
                <a:solidFill>
                  <a:srgbClr val="231F20"/>
                </a:solidFill>
                <a:latin typeface="TT Drugs"/>
                <a:ea typeface="TT Drugs"/>
                <a:cs typeface="TT Drugs"/>
                <a:sym typeface="TT Drugs"/>
              </a:rPr>
              <a:t>Misión del proyecto</a:t>
            </a:r>
          </a:p>
        </p:txBody>
      </p:sp>
      <p:grpSp>
        <p:nvGrpSpPr>
          <p:cNvPr name="Group 4" id="4"/>
          <p:cNvGrpSpPr/>
          <p:nvPr/>
        </p:nvGrpSpPr>
        <p:grpSpPr>
          <a:xfrm rot="0">
            <a:off x="-1324982" y="2857886"/>
            <a:ext cx="3559553" cy="1779777"/>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6" id="6"/>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grpSp>
        <p:nvGrpSpPr>
          <p:cNvPr name="Group 7" id="7"/>
          <p:cNvGrpSpPr/>
          <p:nvPr/>
        </p:nvGrpSpPr>
        <p:grpSpPr>
          <a:xfrm rot="0">
            <a:off x="-864981" y="4852304"/>
            <a:ext cx="3559553" cy="177977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9" id="9"/>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grpSp>
        <p:nvGrpSpPr>
          <p:cNvPr name="Group 10" id="10"/>
          <p:cNvGrpSpPr/>
          <p:nvPr/>
        </p:nvGrpSpPr>
        <p:grpSpPr>
          <a:xfrm rot="0">
            <a:off x="-177172" y="6845494"/>
            <a:ext cx="3559553" cy="177977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12" id="12"/>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sp>
        <p:nvSpPr>
          <p:cNvPr name="TextBox 13" id="13"/>
          <p:cNvSpPr txBox="true"/>
          <p:nvPr/>
        </p:nvSpPr>
        <p:spPr>
          <a:xfrm rot="0">
            <a:off x="2602301" y="3398954"/>
            <a:ext cx="5235199" cy="1022574"/>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ea typeface="TT Drugs"/>
                <a:cs typeface="TT Drugs"/>
                <a:sym typeface="TT Drugs"/>
              </a:rPr>
              <a:t>Lorem ipsum dolor sit amet, consectetur adipiscing elit. Duis vulputate nulla at ante rhoncus, vel efficitur felis condimentum. Proin odio odio.</a:t>
            </a:r>
          </a:p>
        </p:txBody>
      </p:sp>
      <p:sp>
        <p:nvSpPr>
          <p:cNvPr name="TextBox 14" id="14"/>
          <p:cNvSpPr txBox="true"/>
          <p:nvPr/>
        </p:nvSpPr>
        <p:spPr>
          <a:xfrm rot="0">
            <a:off x="2602301" y="2939545"/>
            <a:ext cx="5497905" cy="385631"/>
          </a:xfrm>
          <a:prstGeom prst="rect">
            <a:avLst/>
          </a:prstGeom>
        </p:spPr>
        <p:txBody>
          <a:bodyPr anchor="t" rtlCol="false" tIns="0" lIns="0" bIns="0" rIns="0">
            <a:spAutoFit/>
          </a:bodyPr>
          <a:lstStyle/>
          <a:p>
            <a:pPr algn="l" marL="0" indent="0" lvl="0">
              <a:lnSpc>
                <a:spcPts val="3170"/>
              </a:lnSpc>
              <a:spcBef>
                <a:spcPct val="0"/>
              </a:spcBef>
            </a:pPr>
            <a:r>
              <a:rPr lang="en-US" b="true" sz="2297" spc="39">
                <a:solidFill>
                  <a:srgbClr val="231F20"/>
                </a:solidFill>
                <a:latin typeface="TT Drugs Bold"/>
                <a:ea typeface="TT Drugs Bold"/>
                <a:cs typeface="TT Drugs Bold"/>
                <a:sym typeface="TT Drugs Bold"/>
              </a:rPr>
              <a:t>Desarrollo e innovación</a:t>
            </a:r>
          </a:p>
        </p:txBody>
      </p:sp>
      <p:sp>
        <p:nvSpPr>
          <p:cNvPr name="TextBox 15" id="15"/>
          <p:cNvSpPr txBox="true"/>
          <p:nvPr/>
        </p:nvSpPr>
        <p:spPr>
          <a:xfrm rot="0">
            <a:off x="637233" y="3340728"/>
            <a:ext cx="965372" cy="737894"/>
          </a:xfrm>
          <a:prstGeom prst="rect">
            <a:avLst/>
          </a:prstGeom>
        </p:spPr>
        <p:txBody>
          <a:bodyPr anchor="t" rtlCol="false" tIns="0" lIns="0" bIns="0" rIns="0">
            <a:spAutoFit/>
          </a:bodyPr>
          <a:lstStyle/>
          <a:p>
            <a:pPr algn="ctr" marL="0" indent="0" lvl="0">
              <a:lnSpc>
                <a:spcPts val="6036"/>
              </a:lnSpc>
              <a:spcBef>
                <a:spcPct val="0"/>
              </a:spcBef>
            </a:pPr>
            <a:r>
              <a:rPr lang="en-US" b="true" sz="4374" spc="74">
                <a:solidFill>
                  <a:srgbClr val="FFFFFF"/>
                </a:solidFill>
                <a:latin typeface="TT Drugs Bold"/>
                <a:ea typeface="TT Drugs Bold"/>
                <a:cs typeface="TT Drugs Bold"/>
                <a:sym typeface="TT Drugs Bold"/>
              </a:rPr>
              <a:t>01</a:t>
            </a:r>
          </a:p>
        </p:txBody>
      </p:sp>
      <p:sp>
        <p:nvSpPr>
          <p:cNvPr name="TextBox 16" id="16"/>
          <p:cNvSpPr txBox="true"/>
          <p:nvPr/>
        </p:nvSpPr>
        <p:spPr>
          <a:xfrm rot="0">
            <a:off x="1028700" y="5335145"/>
            <a:ext cx="965372" cy="737894"/>
          </a:xfrm>
          <a:prstGeom prst="rect">
            <a:avLst/>
          </a:prstGeom>
        </p:spPr>
        <p:txBody>
          <a:bodyPr anchor="t" rtlCol="false" tIns="0" lIns="0" bIns="0" rIns="0">
            <a:spAutoFit/>
          </a:bodyPr>
          <a:lstStyle/>
          <a:p>
            <a:pPr algn="ctr" marL="0" indent="0" lvl="0">
              <a:lnSpc>
                <a:spcPts val="6036"/>
              </a:lnSpc>
              <a:spcBef>
                <a:spcPct val="0"/>
              </a:spcBef>
            </a:pPr>
            <a:r>
              <a:rPr lang="en-US" b="true" sz="4374" spc="74">
                <a:solidFill>
                  <a:srgbClr val="FFFFFF"/>
                </a:solidFill>
                <a:latin typeface="TT Drugs Bold"/>
                <a:ea typeface="TT Drugs Bold"/>
                <a:cs typeface="TT Drugs Bold"/>
                <a:sym typeface="TT Drugs Bold"/>
              </a:rPr>
              <a:t>02</a:t>
            </a:r>
          </a:p>
        </p:txBody>
      </p:sp>
      <p:sp>
        <p:nvSpPr>
          <p:cNvPr name="TextBox 17" id="17"/>
          <p:cNvSpPr txBox="true"/>
          <p:nvPr/>
        </p:nvSpPr>
        <p:spPr>
          <a:xfrm rot="0">
            <a:off x="1636930" y="7328335"/>
            <a:ext cx="965372" cy="737894"/>
          </a:xfrm>
          <a:prstGeom prst="rect">
            <a:avLst/>
          </a:prstGeom>
        </p:spPr>
        <p:txBody>
          <a:bodyPr anchor="t" rtlCol="false" tIns="0" lIns="0" bIns="0" rIns="0">
            <a:spAutoFit/>
          </a:bodyPr>
          <a:lstStyle/>
          <a:p>
            <a:pPr algn="ctr" marL="0" indent="0" lvl="0">
              <a:lnSpc>
                <a:spcPts val="6036"/>
              </a:lnSpc>
              <a:spcBef>
                <a:spcPct val="0"/>
              </a:spcBef>
            </a:pPr>
            <a:r>
              <a:rPr lang="en-US" b="true" sz="4374" spc="74">
                <a:solidFill>
                  <a:srgbClr val="FFFFFF"/>
                </a:solidFill>
                <a:latin typeface="TT Drugs Bold"/>
                <a:ea typeface="TT Drugs Bold"/>
                <a:cs typeface="TT Drugs Bold"/>
                <a:sym typeface="TT Drugs Bold"/>
              </a:rPr>
              <a:t>03</a:t>
            </a:r>
          </a:p>
        </p:txBody>
      </p:sp>
      <p:sp>
        <p:nvSpPr>
          <p:cNvPr name="TextBox 18" id="18"/>
          <p:cNvSpPr txBox="true"/>
          <p:nvPr/>
        </p:nvSpPr>
        <p:spPr>
          <a:xfrm rot="0">
            <a:off x="2883202" y="5332879"/>
            <a:ext cx="5235199" cy="1022574"/>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ea typeface="TT Drugs"/>
                <a:cs typeface="TT Drugs"/>
                <a:sym typeface="TT Drugs"/>
              </a:rPr>
              <a:t>Lorem ipsum dolor sit amet, consectetur adipiscing elit. Duis vulputate nulla at ante rhoncus, vel efficitur felis condimentum. Proin odio odio.</a:t>
            </a:r>
          </a:p>
        </p:txBody>
      </p:sp>
      <p:sp>
        <p:nvSpPr>
          <p:cNvPr name="TextBox 19" id="19"/>
          <p:cNvSpPr txBox="true"/>
          <p:nvPr/>
        </p:nvSpPr>
        <p:spPr>
          <a:xfrm rot="0">
            <a:off x="2883202" y="4873470"/>
            <a:ext cx="5497905" cy="385631"/>
          </a:xfrm>
          <a:prstGeom prst="rect">
            <a:avLst/>
          </a:prstGeom>
        </p:spPr>
        <p:txBody>
          <a:bodyPr anchor="t" rtlCol="false" tIns="0" lIns="0" bIns="0" rIns="0">
            <a:spAutoFit/>
          </a:bodyPr>
          <a:lstStyle/>
          <a:p>
            <a:pPr algn="l" marL="0" indent="0" lvl="0">
              <a:lnSpc>
                <a:spcPts val="3170"/>
              </a:lnSpc>
              <a:spcBef>
                <a:spcPct val="0"/>
              </a:spcBef>
            </a:pPr>
            <a:r>
              <a:rPr lang="en-US" b="true" sz="2297" spc="39">
                <a:solidFill>
                  <a:srgbClr val="231F20"/>
                </a:solidFill>
                <a:latin typeface="TT Drugs Bold"/>
                <a:ea typeface="TT Drugs Bold"/>
                <a:cs typeface="TT Drugs Bold"/>
                <a:sym typeface="TT Drugs Bold"/>
              </a:rPr>
              <a:t>Expansión de la empresa</a:t>
            </a:r>
          </a:p>
        </p:txBody>
      </p:sp>
      <p:sp>
        <p:nvSpPr>
          <p:cNvPr name="TextBox 20" id="20"/>
          <p:cNvSpPr txBox="true"/>
          <p:nvPr/>
        </p:nvSpPr>
        <p:spPr>
          <a:xfrm rot="0">
            <a:off x="3501417" y="7419330"/>
            <a:ext cx="5235199" cy="1022574"/>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ea typeface="TT Drugs"/>
                <a:cs typeface="TT Drugs"/>
                <a:sym typeface="TT Drugs"/>
              </a:rPr>
              <a:t>Lorem ipsum dolor sit amet, consectetur adipiscing elit. Duis vulputate nulla at ante rhoncus, vel efficitur felis condimentum. Proin odio odio.</a:t>
            </a:r>
          </a:p>
        </p:txBody>
      </p:sp>
      <p:sp>
        <p:nvSpPr>
          <p:cNvPr name="TextBox 21" id="21"/>
          <p:cNvSpPr txBox="true"/>
          <p:nvPr/>
        </p:nvSpPr>
        <p:spPr>
          <a:xfrm rot="0">
            <a:off x="3501417" y="6959921"/>
            <a:ext cx="5497905" cy="385631"/>
          </a:xfrm>
          <a:prstGeom prst="rect">
            <a:avLst/>
          </a:prstGeom>
        </p:spPr>
        <p:txBody>
          <a:bodyPr anchor="t" rtlCol="false" tIns="0" lIns="0" bIns="0" rIns="0">
            <a:spAutoFit/>
          </a:bodyPr>
          <a:lstStyle/>
          <a:p>
            <a:pPr algn="l" marL="0" indent="0" lvl="0">
              <a:lnSpc>
                <a:spcPts val="3170"/>
              </a:lnSpc>
              <a:spcBef>
                <a:spcPct val="0"/>
              </a:spcBef>
            </a:pPr>
            <a:r>
              <a:rPr lang="en-US" b="true" sz="2297" spc="39">
                <a:solidFill>
                  <a:srgbClr val="231F20"/>
                </a:solidFill>
                <a:latin typeface="TT Drugs Bold"/>
                <a:ea typeface="TT Drugs Bold"/>
                <a:cs typeface="TT Drugs Bold"/>
                <a:sym typeface="TT Drugs Bold"/>
              </a:rPr>
              <a:t>Nuevos mercados comerciales</a:t>
            </a:r>
          </a:p>
        </p:txBody>
      </p:sp>
      <p:sp>
        <p:nvSpPr>
          <p:cNvPr name="Freeform 22" id="22"/>
          <p:cNvSpPr/>
          <p:nvPr/>
        </p:nvSpPr>
        <p:spPr>
          <a:xfrm flipH="false" flipV="false" rot="0">
            <a:off x="10207833" y="5529866"/>
            <a:ext cx="1388073" cy="1468155"/>
          </a:xfrm>
          <a:custGeom>
            <a:avLst/>
            <a:gdLst/>
            <a:ahLst/>
            <a:cxnLst/>
            <a:rect r="r" b="b" t="t" l="l"/>
            <a:pathLst>
              <a:path h="1468155" w="1388073">
                <a:moveTo>
                  <a:pt x="0" y="0"/>
                </a:moveTo>
                <a:lnTo>
                  <a:pt x="1388074" y="0"/>
                </a:lnTo>
                <a:lnTo>
                  <a:pt x="1388074" y="1468155"/>
                </a:lnTo>
                <a:lnTo>
                  <a:pt x="0" y="1468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4105187" y="5342703"/>
            <a:ext cx="1308794" cy="1502791"/>
          </a:xfrm>
          <a:custGeom>
            <a:avLst/>
            <a:gdLst/>
            <a:ahLst/>
            <a:cxnLst/>
            <a:rect r="r" b="b" t="t" l="l"/>
            <a:pathLst>
              <a:path h="1502791" w="1308794">
                <a:moveTo>
                  <a:pt x="0" y="0"/>
                </a:moveTo>
                <a:lnTo>
                  <a:pt x="1308794" y="0"/>
                </a:lnTo>
                <a:lnTo>
                  <a:pt x="1308794" y="1502791"/>
                </a:lnTo>
                <a:lnTo>
                  <a:pt x="0" y="15027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2185554" y="2353542"/>
            <a:ext cx="1444121" cy="1394233"/>
          </a:xfrm>
          <a:custGeom>
            <a:avLst/>
            <a:gdLst/>
            <a:ahLst/>
            <a:cxnLst/>
            <a:rect r="r" b="b" t="t" l="l"/>
            <a:pathLst>
              <a:path h="1394233" w="1444121">
                <a:moveTo>
                  <a:pt x="0" y="0"/>
                </a:moveTo>
                <a:lnTo>
                  <a:pt x="1444121" y="0"/>
                </a:lnTo>
                <a:lnTo>
                  <a:pt x="1444121" y="1394233"/>
                </a:lnTo>
                <a:lnTo>
                  <a:pt x="0" y="13942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2497345" y="4444608"/>
            <a:ext cx="706403" cy="719785"/>
          </a:xfrm>
          <a:custGeom>
            <a:avLst/>
            <a:gdLst/>
            <a:ahLst/>
            <a:cxnLst/>
            <a:rect r="r" b="b" t="t" l="l"/>
            <a:pathLst>
              <a:path h="719785" w="706403">
                <a:moveTo>
                  <a:pt x="0" y="0"/>
                </a:moveTo>
                <a:lnTo>
                  <a:pt x="706404" y="0"/>
                </a:lnTo>
                <a:lnTo>
                  <a:pt x="706404" y="719785"/>
                </a:lnTo>
                <a:lnTo>
                  <a:pt x="0" y="7197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1915058" y="5335325"/>
            <a:ext cx="1870977" cy="523128"/>
          </a:xfrm>
          <a:prstGeom prst="rect">
            <a:avLst/>
          </a:prstGeom>
        </p:spPr>
        <p:txBody>
          <a:bodyPr anchor="t" rtlCol="false" tIns="0" lIns="0" bIns="0" rIns="0">
            <a:spAutoFit/>
          </a:bodyPr>
          <a:lstStyle/>
          <a:p>
            <a:pPr algn="ctr" marL="0" indent="0" lvl="0">
              <a:lnSpc>
                <a:spcPts val="2090"/>
              </a:lnSpc>
              <a:spcBef>
                <a:spcPct val="0"/>
              </a:spcBef>
            </a:pPr>
            <a:r>
              <a:rPr lang="en-US" b="true" sz="1514" spc="148" u="none">
                <a:solidFill>
                  <a:srgbClr val="010101"/>
                </a:solidFill>
                <a:latin typeface="TT Drugs Bold"/>
                <a:ea typeface="TT Drugs Bold"/>
                <a:cs typeface="TT Drugs Bold"/>
                <a:sym typeface="TT Drugs Bold"/>
              </a:rPr>
              <a:t>INDUSTRIAS ARIOVA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64040" y="5200187"/>
            <a:ext cx="810058" cy="1600333"/>
            <a:chOff x="0" y="0"/>
            <a:chExt cx="1120320" cy="2213280"/>
          </a:xfrm>
        </p:grpSpPr>
        <p:sp>
          <p:nvSpPr>
            <p:cNvPr name="Freeform 3" id="3"/>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4" id="4"/>
          <p:cNvGrpSpPr/>
          <p:nvPr/>
        </p:nvGrpSpPr>
        <p:grpSpPr>
          <a:xfrm rot="0">
            <a:off x="10064040" y="3276561"/>
            <a:ext cx="810058" cy="1593044"/>
            <a:chOff x="0" y="0"/>
            <a:chExt cx="1120320" cy="2203200"/>
          </a:xfrm>
        </p:grpSpPr>
        <p:sp>
          <p:nvSpPr>
            <p:cNvPr name="Freeform 5" id="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6" id="6"/>
          <p:cNvGrpSpPr/>
          <p:nvPr/>
        </p:nvGrpSpPr>
        <p:grpSpPr>
          <a:xfrm rot="0">
            <a:off x="9744911" y="2984502"/>
            <a:ext cx="385767" cy="386287"/>
            <a:chOff x="0" y="0"/>
            <a:chExt cx="533520" cy="534240"/>
          </a:xfrm>
        </p:grpSpPr>
        <p:sp>
          <p:nvSpPr>
            <p:cNvPr name="Freeform 7" id="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8" id="8"/>
          <p:cNvGrpSpPr/>
          <p:nvPr/>
        </p:nvGrpSpPr>
        <p:grpSpPr>
          <a:xfrm rot="0">
            <a:off x="9843305" y="3083417"/>
            <a:ext cx="188458" cy="188458"/>
            <a:chOff x="0" y="0"/>
            <a:chExt cx="260640" cy="260640"/>
          </a:xfrm>
        </p:grpSpPr>
        <p:sp>
          <p:nvSpPr>
            <p:cNvPr name="Freeform 9" id="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0" id="10"/>
          <p:cNvGrpSpPr/>
          <p:nvPr/>
        </p:nvGrpSpPr>
        <p:grpSpPr>
          <a:xfrm rot="0">
            <a:off x="10681475" y="4842013"/>
            <a:ext cx="385767" cy="385767"/>
            <a:chOff x="0" y="0"/>
            <a:chExt cx="533520" cy="533520"/>
          </a:xfrm>
        </p:grpSpPr>
        <p:sp>
          <p:nvSpPr>
            <p:cNvPr name="Freeform 11" id="11"/>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2" id="12"/>
          <p:cNvGrpSpPr/>
          <p:nvPr/>
        </p:nvGrpSpPr>
        <p:grpSpPr>
          <a:xfrm rot="0">
            <a:off x="10779869" y="4940407"/>
            <a:ext cx="188458" cy="188458"/>
            <a:chOff x="0" y="0"/>
            <a:chExt cx="260640" cy="260640"/>
          </a:xfrm>
        </p:grpSpPr>
        <p:sp>
          <p:nvSpPr>
            <p:cNvPr name="Freeform 13" id="13"/>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4" id="14"/>
          <p:cNvGrpSpPr/>
          <p:nvPr/>
        </p:nvGrpSpPr>
        <p:grpSpPr>
          <a:xfrm rot="0">
            <a:off x="9744911" y="6706291"/>
            <a:ext cx="385767" cy="383164"/>
            <a:chOff x="0" y="0"/>
            <a:chExt cx="533520" cy="529920"/>
          </a:xfrm>
        </p:grpSpPr>
        <p:sp>
          <p:nvSpPr>
            <p:cNvPr name="Freeform 15" id="15"/>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6" id="16"/>
          <p:cNvGrpSpPr/>
          <p:nvPr/>
        </p:nvGrpSpPr>
        <p:grpSpPr>
          <a:xfrm rot="0">
            <a:off x="9843305" y="6804685"/>
            <a:ext cx="188458" cy="185855"/>
            <a:chOff x="0" y="0"/>
            <a:chExt cx="260640" cy="257040"/>
          </a:xfrm>
        </p:grpSpPr>
        <p:sp>
          <p:nvSpPr>
            <p:cNvPr name="Freeform 17" id="17"/>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18" id="18"/>
          <p:cNvGrpSpPr/>
          <p:nvPr/>
        </p:nvGrpSpPr>
        <p:grpSpPr>
          <a:xfrm rot="0">
            <a:off x="10236360" y="7045724"/>
            <a:ext cx="4444385" cy="1738292"/>
            <a:chOff x="0" y="0"/>
            <a:chExt cx="6146640" cy="2404080"/>
          </a:xfrm>
        </p:grpSpPr>
        <p:sp>
          <p:nvSpPr>
            <p:cNvPr name="Freeform 19" id="19"/>
            <p:cNvSpPr/>
            <p:nvPr/>
          </p:nvSpPr>
          <p:spPr>
            <a:xfrm flipH="false" flipV="false" rot="0">
              <a:off x="0" y="0"/>
              <a:ext cx="6146673" cy="2404110"/>
            </a:xfrm>
            <a:custGeom>
              <a:avLst/>
              <a:gdLst/>
              <a:ahLst/>
              <a:cxnLst/>
              <a:rect r="r" b="b" t="t" l="l"/>
              <a:pathLst>
                <a:path h="2404110" w="6146673">
                  <a:moveTo>
                    <a:pt x="4943221" y="0"/>
                  </a:moveTo>
                  <a:cubicBezTo>
                    <a:pt x="1211072" y="0"/>
                    <a:pt x="1211072" y="0"/>
                    <a:pt x="1211072" y="0"/>
                  </a:cubicBezTo>
                  <a:cubicBezTo>
                    <a:pt x="952119" y="0"/>
                    <a:pt x="700786" y="83947"/>
                    <a:pt x="502666" y="228981"/>
                  </a:cubicBezTo>
                  <a:cubicBezTo>
                    <a:pt x="0" y="137414"/>
                    <a:pt x="0" y="137414"/>
                    <a:pt x="0" y="137414"/>
                  </a:cubicBezTo>
                  <a:cubicBezTo>
                    <a:pt x="167513" y="618236"/>
                    <a:pt x="167513" y="618236"/>
                    <a:pt x="167513" y="618236"/>
                  </a:cubicBezTo>
                  <a:cubicBezTo>
                    <a:pt x="68580" y="793750"/>
                    <a:pt x="15240" y="992124"/>
                    <a:pt x="15240" y="1198245"/>
                  </a:cubicBezTo>
                  <a:cubicBezTo>
                    <a:pt x="15240" y="1862201"/>
                    <a:pt x="556006" y="2404110"/>
                    <a:pt x="1211072" y="2404110"/>
                  </a:cubicBezTo>
                  <a:cubicBezTo>
                    <a:pt x="4943221" y="2404110"/>
                    <a:pt x="4943221" y="2404110"/>
                    <a:pt x="4943221" y="2404110"/>
                  </a:cubicBezTo>
                  <a:cubicBezTo>
                    <a:pt x="5605907" y="2404110"/>
                    <a:pt x="6146673" y="1862201"/>
                    <a:pt x="6146673" y="1198245"/>
                  </a:cubicBezTo>
                  <a:cubicBezTo>
                    <a:pt x="6146673" y="541909"/>
                    <a:pt x="5605907" y="0"/>
                    <a:pt x="4943221" y="0"/>
                  </a:cubicBezTo>
                  <a:close/>
                </a:path>
              </a:pathLst>
            </a:custGeom>
            <a:solidFill>
              <a:srgbClr val="4BACC6"/>
            </a:solidFill>
          </p:spPr>
        </p:sp>
      </p:grpSp>
      <p:grpSp>
        <p:nvGrpSpPr>
          <p:cNvPr name="Group 20" id="20"/>
          <p:cNvGrpSpPr/>
          <p:nvPr/>
        </p:nvGrpSpPr>
        <p:grpSpPr>
          <a:xfrm rot="0">
            <a:off x="11280689" y="4169394"/>
            <a:ext cx="4727072" cy="1735689"/>
            <a:chOff x="0" y="0"/>
            <a:chExt cx="6537600" cy="2400480"/>
          </a:xfrm>
        </p:grpSpPr>
        <p:sp>
          <p:nvSpPr>
            <p:cNvPr name="Freeform 21" id="21"/>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4BACC6"/>
            </a:solidFill>
          </p:spPr>
        </p:sp>
      </p:grpSp>
      <p:grpSp>
        <p:nvGrpSpPr>
          <p:cNvPr name="Group 22" id="22"/>
          <p:cNvGrpSpPr/>
          <p:nvPr/>
        </p:nvGrpSpPr>
        <p:grpSpPr>
          <a:xfrm rot="0">
            <a:off x="10236360" y="1293064"/>
            <a:ext cx="4444385" cy="1735169"/>
            <a:chOff x="0" y="0"/>
            <a:chExt cx="6146640" cy="2399760"/>
          </a:xfrm>
        </p:grpSpPr>
        <p:sp>
          <p:nvSpPr>
            <p:cNvPr name="Freeform 23" id="23"/>
            <p:cNvSpPr/>
            <p:nvPr/>
          </p:nvSpPr>
          <p:spPr>
            <a:xfrm flipH="false" flipV="false" rot="0">
              <a:off x="0" y="0"/>
              <a:ext cx="6146673" cy="2399792"/>
            </a:xfrm>
            <a:custGeom>
              <a:avLst/>
              <a:gdLst/>
              <a:ahLst/>
              <a:cxnLst/>
              <a:rect r="r" b="b" t="t" l="l"/>
              <a:pathLst>
                <a:path h="2399792" w="6146673">
                  <a:moveTo>
                    <a:pt x="4943221" y="0"/>
                  </a:moveTo>
                  <a:cubicBezTo>
                    <a:pt x="1211072" y="0"/>
                    <a:pt x="1211072" y="0"/>
                    <a:pt x="1211072" y="0"/>
                  </a:cubicBezTo>
                  <a:cubicBezTo>
                    <a:pt x="556006" y="0"/>
                    <a:pt x="15240" y="540893"/>
                    <a:pt x="15240" y="1196086"/>
                  </a:cubicBezTo>
                  <a:cubicBezTo>
                    <a:pt x="15240" y="1409446"/>
                    <a:pt x="68580" y="1607439"/>
                    <a:pt x="167513" y="1782699"/>
                  </a:cubicBezTo>
                  <a:cubicBezTo>
                    <a:pt x="0" y="2262632"/>
                    <a:pt x="0" y="2262632"/>
                    <a:pt x="0" y="2262632"/>
                  </a:cubicBezTo>
                  <a:cubicBezTo>
                    <a:pt x="502666" y="2163572"/>
                    <a:pt x="502666" y="2163572"/>
                    <a:pt x="502666" y="2163572"/>
                  </a:cubicBezTo>
                  <a:cubicBezTo>
                    <a:pt x="700659" y="2308352"/>
                    <a:pt x="951992" y="2399792"/>
                    <a:pt x="1211072" y="2399792"/>
                  </a:cubicBezTo>
                  <a:cubicBezTo>
                    <a:pt x="4943221" y="2399792"/>
                    <a:pt x="4943221" y="2399792"/>
                    <a:pt x="4943221" y="2399792"/>
                  </a:cubicBezTo>
                  <a:cubicBezTo>
                    <a:pt x="5605907" y="2399792"/>
                    <a:pt x="6146673" y="1858899"/>
                    <a:pt x="6146673" y="1196086"/>
                  </a:cubicBezTo>
                  <a:cubicBezTo>
                    <a:pt x="6146673" y="540893"/>
                    <a:pt x="5605907" y="0"/>
                    <a:pt x="4943221" y="0"/>
                  </a:cubicBezTo>
                  <a:close/>
                </a:path>
              </a:pathLst>
            </a:custGeom>
            <a:solidFill>
              <a:srgbClr val="4BACC6"/>
            </a:solidFill>
          </p:spPr>
        </p:sp>
      </p:grpSp>
      <p:grpSp>
        <p:nvGrpSpPr>
          <p:cNvPr name="Group 24" id="24"/>
          <p:cNvGrpSpPr/>
          <p:nvPr/>
        </p:nvGrpSpPr>
        <p:grpSpPr>
          <a:xfrm rot="0">
            <a:off x="10472713" y="7277913"/>
            <a:ext cx="1271832" cy="1273915"/>
            <a:chOff x="0" y="0"/>
            <a:chExt cx="1758960" cy="1761840"/>
          </a:xfrm>
        </p:grpSpPr>
        <p:sp>
          <p:nvSpPr>
            <p:cNvPr name="Freeform 25" id="25"/>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26" id="26"/>
          <p:cNvGrpSpPr/>
          <p:nvPr/>
        </p:nvGrpSpPr>
        <p:grpSpPr>
          <a:xfrm rot="0">
            <a:off x="11811183" y="4401062"/>
            <a:ext cx="1271832" cy="1274435"/>
            <a:chOff x="0" y="0"/>
            <a:chExt cx="1758960" cy="1762560"/>
          </a:xfrm>
        </p:grpSpPr>
        <p:sp>
          <p:nvSpPr>
            <p:cNvPr name="Freeform 27" id="27"/>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28" id="28"/>
          <p:cNvGrpSpPr/>
          <p:nvPr/>
        </p:nvGrpSpPr>
        <p:grpSpPr>
          <a:xfrm rot="0">
            <a:off x="10472713" y="1547639"/>
            <a:ext cx="1271832" cy="1271832"/>
            <a:chOff x="0" y="0"/>
            <a:chExt cx="1758960" cy="1758960"/>
          </a:xfrm>
        </p:grpSpPr>
        <p:sp>
          <p:nvSpPr>
            <p:cNvPr name="Freeform 29" id="29"/>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grpSp>
        <p:nvGrpSpPr>
          <p:cNvPr name="Group 30" id="30"/>
          <p:cNvGrpSpPr/>
          <p:nvPr/>
        </p:nvGrpSpPr>
        <p:grpSpPr>
          <a:xfrm rot="0">
            <a:off x="6769667" y="3251051"/>
            <a:ext cx="3567690" cy="3574458"/>
            <a:chOff x="0" y="0"/>
            <a:chExt cx="4934160" cy="4943520"/>
          </a:xfrm>
        </p:grpSpPr>
        <p:sp>
          <p:nvSpPr>
            <p:cNvPr name="Freeform 31" id="31"/>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32" id="32"/>
          <p:cNvSpPr/>
          <p:nvPr/>
        </p:nvSpPr>
        <p:spPr>
          <a:xfrm flipH="false" flipV="false" rot="0">
            <a:off x="10529960" y="1851011"/>
            <a:ext cx="1074564" cy="644738"/>
          </a:xfrm>
          <a:custGeom>
            <a:avLst/>
            <a:gdLst/>
            <a:ahLst/>
            <a:cxnLst/>
            <a:rect r="r" b="b" t="t" l="l"/>
            <a:pathLst>
              <a:path h="644738" w="1074564">
                <a:moveTo>
                  <a:pt x="0" y="0"/>
                </a:moveTo>
                <a:lnTo>
                  <a:pt x="1074564" y="0"/>
                </a:lnTo>
                <a:lnTo>
                  <a:pt x="1074564" y="644739"/>
                </a:lnTo>
                <a:lnTo>
                  <a:pt x="0" y="644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0685663" y="7502495"/>
            <a:ext cx="812907" cy="824749"/>
          </a:xfrm>
          <a:custGeom>
            <a:avLst/>
            <a:gdLst/>
            <a:ahLst/>
            <a:cxnLst/>
            <a:rect r="r" b="b" t="t" l="l"/>
            <a:pathLst>
              <a:path h="824749" w="812907">
                <a:moveTo>
                  <a:pt x="0" y="0"/>
                </a:moveTo>
                <a:lnTo>
                  <a:pt x="812906" y="0"/>
                </a:lnTo>
                <a:lnTo>
                  <a:pt x="812906" y="824750"/>
                </a:lnTo>
                <a:lnTo>
                  <a:pt x="0" y="824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2079656" y="4688649"/>
            <a:ext cx="734886" cy="699783"/>
          </a:xfrm>
          <a:custGeom>
            <a:avLst/>
            <a:gdLst/>
            <a:ahLst/>
            <a:cxnLst/>
            <a:rect r="r" b="b" t="t" l="l"/>
            <a:pathLst>
              <a:path h="699783" w="734886">
                <a:moveTo>
                  <a:pt x="0" y="0"/>
                </a:moveTo>
                <a:lnTo>
                  <a:pt x="734886" y="0"/>
                </a:lnTo>
                <a:lnTo>
                  <a:pt x="734886" y="699783"/>
                </a:lnTo>
                <a:lnTo>
                  <a:pt x="0" y="699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2343983" y="7089454"/>
            <a:ext cx="7092705" cy="709270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8" id="38"/>
          <p:cNvGrpSpPr/>
          <p:nvPr/>
        </p:nvGrpSpPr>
        <p:grpSpPr>
          <a:xfrm rot="0">
            <a:off x="15942890" y="-1619080"/>
            <a:ext cx="3754024" cy="375402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40" id="4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1" id="41"/>
          <p:cNvSpPr/>
          <p:nvPr/>
        </p:nvSpPr>
        <p:spPr>
          <a:xfrm flipH="false" flipV="false" rot="0">
            <a:off x="3485676" y="8502066"/>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2" id="42"/>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7880553" y="3936980"/>
            <a:ext cx="1218068" cy="1295817"/>
          </a:xfrm>
          <a:custGeom>
            <a:avLst/>
            <a:gdLst/>
            <a:ahLst/>
            <a:cxnLst/>
            <a:rect r="r" b="b" t="t" l="l"/>
            <a:pathLst>
              <a:path h="1295817" w="1218068">
                <a:moveTo>
                  <a:pt x="0" y="0"/>
                </a:moveTo>
                <a:lnTo>
                  <a:pt x="1218068" y="0"/>
                </a:lnTo>
                <a:lnTo>
                  <a:pt x="1218068" y="1295817"/>
                </a:lnTo>
                <a:lnTo>
                  <a:pt x="0" y="12958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4" id="44"/>
          <p:cNvSpPr txBox="true"/>
          <p:nvPr/>
        </p:nvSpPr>
        <p:spPr>
          <a:xfrm rot="0">
            <a:off x="2102708" y="5025343"/>
            <a:ext cx="3950948" cy="1107999"/>
          </a:xfrm>
          <a:prstGeom prst="rect">
            <a:avLst/>
          </a:prstGeom>
        </p:spPr>
        <p:txBody>
          <a:bodyPr anchor="t" rtlCol="false" tIns="0" lIns="0" bIns="0" rIns="0">
            <a:spAutoFit/>
          </a:bodyPr>
          <a:lstStyle/>
          <a:p>
            <a:pPr algn="l" marL="0" indent="0" lvl="1">
              <a:lnSpc>
                <a:spcPts val="2920"/>
              </a:lnSpc>
              <a:spcBef>
                <a:spcPct val="0"/>
              </a:spcBef>
            </a:pPr>
            <a:r>
              <a:rPr lang="en-US" sz="2116" spc="207" u="none">
                <a:solidFill>
                  <a:srgbClr val="231F20"/>
                </a:solidFill>
                <a:latin typeface="TT Drugs"/>
                <a:ea typeface="TT Drugs"/>
                <a:cs typeface="TT Drugs"/>
                <a:sym typeface="TT Drugs"/>
              </a:rPr>
              <a:t>Presente a los principales competidores de la empresa.</a:t>
            </a:r>
          </a:p>
        </p:txBody>
      </p:sp>
      <p:sp>
        <p:nvSpPr>
          <p:cNvPr name="TextBox 45" id="45"/>
          <p:cNvSpPr txBox="true"/>
          <p:nvPr/>
        </p:nvSpPr>
        <p:spPr>
          <a:xfrm rot="0">
            <a:off x="2023718" y="4041734"/>
            <a:ext cx="4564974" cy="981533"/>
          </a:xfrm>
          <a:prstGeom prst="rect">
            <a:avLst/>
          </a:prstGeom>
        </p:spPr>
        <p:txBody>
          <a:bodyPr anchor="t" rtlCol="false" tIns="0" lIns="0" bIns="0" rIns="0">
            <a:spAutoFit/>
          </a:bodyPr>
          <a:lstStyle/>
          <a:p>
            <a:pPr algn="l" marL="0" indent="0" lvl="0">
              <a:lnSpc>
                <a:spcPts val="8022"/>
              </a:lnSpc>
              <a:spcBef>
                <a:spcPct val="0"/>
              </a:spcBef>
            </a:pPr>
            <a:r>
              <a:rPr lang="en-US" sz="5813" spc="569" u="none">
                <a:solidFill>
                  <a:srgbClr val="231F20"/>
                </a:solidFill>
                <a:latin typeface="TT Drugs"/>
                <a:ea typeface="TT Drugs"/>
                <a:cs typeface="TT Drugs"/>
                <a:sym typeface="TT Drugs"/>
              </a:rPr>
              <a:t>Concurso</a:t>
            </a:r>
          </a:p>
        </p:txBody>
      </p:sp>
      <p:sp>
        <p:nvSpPr>
          <p:cNvPr name="TextBox 46" id="46"/>
          <p:cNvSpPr txBox="true"/>
          <p:nvPr/>
        </p:nvSpPr>
        <p:spPr>
          <a:xfrm rot="0">
            <a:off x="7595717" y="5350332"/>
            <a:ext cx="1787740" cy="783011"/>
          </a:xfrm>
          <a:prstGeom prst="rect">
            <a:avLst/>
          </a:prstGeom>
        </p:spPr>
        <p:txBody>
          <a:bodyPr anchor="t" rtlCol="false" tIns="0" lIns="0" bIns="0" rIns="0">
            <a:spAutoFit/>
          </a:bodyPr>
          <a:lstStyle/>
          <a:p>
            <a:pPr algn="ctr" marL="0" indent="0" lvl="0">
              <a:lnSpc>
                <a:spcPts val="3141"/>
              </a:lnSpc>
              <a:spcBef>
                <a:spcPct val="0"/>
              </a:spcBef>
            </a:pPr>
            <a:r>
              <a:rPr lang="en-US" sz="2276" spc="223">
                <a:solidFill>
                  <a:srgbClr val="231F20"/>
                </a:solidFill>
                <a:latin typeface="TT Drugs"/>
                <a:ea typeface="TT Drugs"/>
                <a:cs typeface="TT Drugs"/>
                <a:sym typeface="TT Drugs"/>
              </a:rPr>
              <a:t>Mercado regional</a:t>
            </a:r>
          </a:p>
        </p:txBody>
      </p:sp>
      <p:sp>
        <p:nvSpPr>
          <p:cNvPr name="TextBox 47" id="47"/>
          <p:cNvSpPr txBox="true"/>
          <p:nvPr/>
        </p:nvSpPr>
        <p:spPr>
          <a:xfrm rot="0">
            <a:off x="11927853" y="1769290"/>
            <a:ext cx="2676691" cy="655107"/>
          </a:xfrm>
          <a:prstGeom prst="rect">
            <a:avLst/>
          </a:prstGeom>
        </p:spPr>
        <p:txBody>
          <a:bodyPr anchor="t" rtlCol="false" tIns="0" lIns="0" bIns="0" rIns="0">
            <a:spAutoFit/>
          </a:bodyPr>
          <a:lstStyle/>
          <a:p>
            <a:pPr algn="l" marL="0" indent="0" lvl="0">
              <a:lnSpc>
                <a:spcPts val="5302"/>
              </a:lnSpc>
              <a:spcBef>
                <a:spcPct val="0"/>
              </a:spcBef>
            </a:pPr>
            <a:r>
              <a:rPr lang="en-US" b="true" sz="3842" spc="38">
                <a:solidFill>
                  <a:srgbClr val="FFFFFF"/>
                </a:solidFill>
                <a:latin typeface="TT Drugs Bold"/>
                <a:ea typeface="TT Drugs Bold"/>
                <a:cs typeface="TT Drugs Bold"/>
                <a:sym typeface="TT Drugs Bold"/>
              </a:rPr>
              <a:t>Alta Pinta</a:t>
            </a:r>
          </a:p>
        </p:txBody>
      </p:sp>
      <p:sp>
        <p:nvSpPr>
          <p:cNvPr name="TextBox 48" id="48"/>
          <p:cNvSpPr txBox="true"/>
          <p:nvPr/>
        </p:nvSpPr>
        <p:spPr>
          <a:xfrm rot="0">
            <a:off x="13266199" y="4672887"/>
            <a:ext cx="2676691" cy="655107"/>
          </a:xfrm>
          <a:prstGeom prst="rect">
            <a:avLst/>
          </a:prstGeom>
        </p:spPr>
        <p:txBody>
          <a:bodyPr anchor="t" rtlCol="false" tIns="0" lIns="0" bIns="0" rIns="0">
            <a:spAutoFit/>
          </a:bodyPr>
          <a:lstStyle/>
          <a:p>
            <a:pPr algn="l" marL="0" indent="0" lvl="0">
              <a:lnSpc>
                <a:spcPts val="5302"/>
              </a:lnSpc>
              <a:spcBef>
                <a:spcPct val="0"/>
              </a:spcBef>
            </a:pPr>
            <a:r>
              <a:rPr lang="en-US" b="true" sz="3842" spc="38">
                <a:solidFill>
                  <a:srgbClr val="FFFFFF"/>
                </a:solidFill>
                <a:latin typeface="TT Drugs Bold"/>
                <a:ea typeface="TT Drugs Bold"/>
                <a:cs typeface="TT Drugs Bold"/>
                <a:sym typeface="TT Drugs Bold"/>
              </a:rPr>
              <a:t>Fauget</a:t>
            </a:r>
          </a:p>
        </p:txBody>
      </p:sp>
      <p:sp>
        <p:nvSpPr>
          <p:cNvPr name="TextBox 49" id="49"/>
          <p:cNvSpPr txBox="true"/>
          <p:nvPr/>
        </p:nvSpPr>
        <p:spPr>
          <a:xfrm rot="0">
            <a:off x="11927853" y="7229970"/>
            <a:ext cx="2387019" cy="1321857"/>
          </a:xfrm>
          <a:prstGeom prst="rect">
            <a:avLst/>
          </a:prstGeom>
        </p:spPr>
        <p:txBody>
          <a:bodyPr anchor="t" rtlCol="false" tIns="0" lIns="0" bIns="0" rIns="0">
            <a:spAutoFit/>
          </a:bodyPr>
          <a:lstStyle/>
          <a:p>
            <a:pPr algn="l" marL="0" indent="0" lvl="0">
              <a:lnSpc>
                <a:spcPts val="5302"/>
              </a:lnSpc>
              <a:spcBef>
                <a:spcPct val="0"/>
              </a:spcBef>
            </a:pPr>
            <a:r>
              <a:rPr lang="en-US" b="true" sz="3842" spc="38">
                <a:solidFill>
                  <a:srgbClr val="FFFFFF"/>
                </a:solidFill>
                <a:latin typeface="TT Drugs Bold"/>
                <a:ea typeface="TT Drugs Bold"/>
                <a:cs typeface="TT Drugs Bold"/>
                <a:sym typeface="TT Drugs Bold"/>
              </a:rPr>
              <a:t>Soto y Ochoa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80162" y="718801"/>
            <a:ext cx="12730488" cy="8323202"/>
            <a:chOff x="0" y="0"/>
            <a:chExt cx="932394" cy="609600"/>
          </a:xfrm>
        </p:grpSpPr>
        <p:sp>
          <p:nvSpPr>
            <p:cNvPr name="Freeform 3" id="3"/>
            <p:cNvSpPr/>
            <p:nvPr/>
          </p:nvSpPr>
          <p:spPr>
            <a:xfrm flipH="false" flipV="false" rot="0">
              <a:off x="0" y="0"/>
              <a:ext cx="932394" cy="609600"/>
            </a:xfrm>
            <a:custGeom>
              <a:avLst/>
              <a:gdLst/>
              <a:ahLst/>
              <a:cxnLst/>
              <a:rect r="r" b="b" t="t" l="l"/>
              <a:pathLst>
                <a:path h="609600" w="932394">
                  <a:moveTo>
                    <a:pt x="203200" y="0"/>
                  </a:moveTo>
                  <a:lnTo>
                    <a:pt x="932394" y="0"/>
                  </a:lnTo>
                  <a:lnTo>
                    <a:pt x="729194" y="609600"/>
                  </a:lnTo>
                  <a:lnTo>
                    <a:pt x="0" y="609600"/>
                  </a:lnTo>
                  <a:lnTo>
                    <a:pt x="203200" y="0"/>
                  </a:lnTo>
                  <a:close/>
                </a:path>
              </a:pathLst>
            </a:custGeom>
            <a:solidFill>
              <a:srgbClr val="4BACC6"/>
            </a:solidFill>
          </p:spPr>
        </p:sp>
        <p:sp>
          <p:nvSpPr>
            <p:cNvPr name="TextBox 4" id="4"/>
            <p:cNvSpPr txBox="true"/>
            <p:nvPr/>
          </p:nvSpPr>
          <p:spPr>
            <a:xfrm>
              <a:off x="101600" y="-19050"/>
              <a:ext cx="729194" cy="6286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7167653" y="7594521"/>
            <a:ext cx="8900620" cy="1836964"/>
            <a:chOff x="0" y="0"/>
            <a:chExt cx="2643296" cy="545539"/>
          </a:xfrm>
        </p:grpSpPr>
        <p:sp>
          <p:nvSpPr>
            <p:cNvPr name="Freeform 6" id="6"/>
            <p:cNvSpPr/>
            <p:nvPr/>
          </p:nvSpPr>
          <p:spPr>
            <a:xfrm flipH="false" flipV="false" rot="0">
              <a:off x="0" y="0"/>
              <a:ext cx="2643296" cy="545539"/>
            </a:xfrm>
            <a:custGeom>
              <a:avLst/>
              <a:gdLst/>
              <a:ahLst/>
              <a:cxnLst/>
              <a:rect r="r" b="b" t="t" l="l"/>
              <a:pathLst>
                <a:path h="545539" w="2643296">
                  <a:moveTo>
                    <a:pt x="203200" y="0"/>
                  </a:moveTo>
                  <a:lnTo>
                    <a:pt x="2643296" y="0"/>
                  </a:lnTo>
                  <a:lnTo>
                    <a:pt x="2440096" y="545539"/>
                  </a:lnTo>
                  <a:lnTo>
                    <a:pt x="0" y="545539"/>
                  </a:lnTo>
                  <a:lnTo>
                    <a:pt x="203200" y="0"/>
                  </a:lnTo>
                  <a:close/>
                </a:path>
              </a:pathLst>
            </a:custGeom>
            <a:solidFill>
              <a:srgbClr val="9BD9E4"/>
            </a:solidFill>
          </p:spPr>
        </p:sp>
        <p:sp>
          <p:nvSpPr>
            <p:cNvPr name="TextBox 7" id="7"/>
            <p:cNvSpPr txBox="true"/>
            <p:nvPr/>
          </p:nvSpPr>
          <p:spPr>
            <a:xfrm>
              <a:off x="101600" y="-19050"/>
              <a:ext cx="2440096" cy="564589"/>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186492" y="2785644"/>
            <a:ext cx="5388368" cy="3093009"/>
          </a:xfrm>
          <a:prstGeom prst="rect">
            <a:avLst/>
          </a:prstGeom>
        </p:spPr>
        <p:txBody>
          <a:bodyPr anchor="t" rtlCol="false" tIns="0" lIns="0" bIns="0" rIns="0">
            <a:spAutoFit/>
          </a:bodyPr>
          <a:lstStyle/>
          <a:p>
            <a:pPr algn="ctr" marL="0" indent="0" lvl="0">
              <a:lnSpc>
                <a:spcPts val="25227"/>
              </a:lnSpc>
              <a:spcBef>
                <a:spcPct val="0"/>
              </a:spcBef>
            </a:pPr>
            <a:r>
              <a:rPr lang="en-US" b="true" sz="18281">
                <a:solidFill>
                  <a:srgbClr val="FFFFFF"/>
                </a:solidFill>
                <a:latin typeface="TT Drugs Bold"/>
                <a:ea typeface="TT Drugs Bold"/>
                <a:cs typeface="TT Drugs Bold"/>
                <a:sym typeface="TT Drugs Bold"/>
              </a:rPr>
              <a:t>80%</a:t>
            </a:r>
          </a:p>
        </p:txBody>
      </p:sp>
      <p:sp>
        <p:nvSpPr>
          <p:cNvPr name="TextBox 9" id="9"/>
          <p:cNvSpPr txBox="true"/>
          <p:nvPr/>
        </p:nvSpPr>
        <p:spPr>
          <a:xfrm rot="0">
            <a:off x="7995998" y="7923156"/>
            <a:ext cx="6806745" cy="1066634"/>
          </a:xfrm>
          <a:prstGeom prst="rect">
            <a:avLst/>
          </a:prstGeom>
        </p:spPr>
        <p:txBody>
          <a:bodyPr anchor="t" rtlCol="false" tIns="0" lIns="0" bIns="0" rIns="0">
            <a:spAutoFit/>
          </a:bodyPr>
          <a:lstStyle/>
          <a:p>
            <a:pPr algn="ctr" marL="0" indent="0" lvl="0">
              <a:lnSpc>
                <a:spcPts val="8635"/>
              </a:lnSpc>
              <a:spcBef>
                <a:spcPct val="0"/>
              </a:spcBef>
            </a:pPr>
            <a:r>
              <a:rPr lang="en-US" sz="6257" i="true">
                <a:solidFill>
                  <a:srgbClr val="FFFFFF"/>
                </a:solidFill>
                <a:latin typeface="TT Drugs Italics"/>
                <a:ea typeface="TT Drugs Italics"/>
                <a:cs typeface="TT Drugs Italics"/>
                <a:sym typeface="TT Drugs Italics"/>
              </a:rPr>
              <a:t>Nuevos clientes</a:t>
            </a:r>
          </a:p>
        </p:txBody>
      </p:sp>
      <p:pic>
        <p:nvPicPr>
          <p:cNvPr name="Picture 10" id="10"/>
          <p:cNvPicPr>
            <a:picLocks noChangeAspect="true"/>
          </p:cNvPicPr>
          <p:nvPr/>
        </p:nvPicPr>
        <p:blipFill>
          <a:blip r:embed="rId2"/>
          <a:stretch>
            <a:fillRect/>
          </a:stretch>
        </p:blipFill>
        <p:spPr>
          <a:xfrm rot="0">
            <a:off x="10256877" y="5304290"/>
            <a:ext cx="6892344" cy="2125842"/>
          </a:xfrm>
          <a:prstGeom prst="rect">
            <a:avLst/>
          </a:prstGeom>
        </p:spPr>
      </p:pic>
      <p:sp>
        <p:nvSpPr>
          <p:cNvPr name="TextBox 11" id="11"/>
          <p:cNvSpPr txBox="true"/>
          <p:nvPr/>
        </p:nvSpPr>
        <p:spPr>
          <a:xfrm rot="0">
            <a:off x="3023521" y="2268063"/>
            <a:ext cx="5017505" cy="1814417"/>
          </a:xfrm>
          <a:prstGeom prst="rect">
            <a:avLst/>
          </a:prstGeom>
        </p:spPr>
        <p:txBody>
          <a:bodyPr anchor="t" rtlCol="false" tIns="0" lIns="0" bIns="0" rIns="0">
            <a:spAutoFit/>
          </a:bodyPr>
          <a:lstStyle/>
          <a:p>
            <a:pPr algn="l" marL="0" indent="0" lvl="0">
              <a:lnSpc>
                <a:spcPts val="7281"/>
              </a:lnSpc>
              <a:spcBef>
                <a:spcPct val="0"/>
              </a:spcBef>
            </a:pPr>
            <a:r>
              <a:rPr lang="en-US" b="true" sz="5276">
                <a:solidFill>
                  <a:srgbClr val="4BACC6"/>
                </a:solidFill>
                <a:latin typeface="TT Drugs Bold"/>
                <a:ea typeface="TT Drugs Bold"/>
                <a:cs typeface="TT Drugs Bold"/>
                <a:sym typeface="TT Drugs Bold"/>
              </a:rPr>
              <a:t>Estadísticas del proyecto</a:t>
            </a:r>
          </a:p>
        </p:txBody>
      </p:sp>
      <p:sp>
        <p:nvSpPr>
          <p:cNvPr name="TextBox 12" id="12"/>
          <p:cNvSpPr txBox="true"/>
          <p:nvPr/>
        </p:nvSpPr>
        <p:spPr>
          <a:xfrm rot="0">
            <a:off x="3023521" y="4247783"/>
            <a:ext cx="3652323" cy="2521911"/>
          </a:xfrm>
          <a:prstGeom prst="rect">
            <a:avLst/>
          </a:prstGeom>
        </p:spPr>
        <p:txBody>
          <a:bodyPr anchor="t" rtlCol="false" tIns="0" lIns="0" bIns="0" rIns="0">
            <a:spAutoFit/>
          </a:bodyPr>
          <a:lstStyle/>
          <a:p>
            <a:pPr algn="l" marL="0" indent="0" lvl="0">
              <a:lnSpc>
                <a:spcPts val="2935"/>
              </a:lnSpc>
              <a:spcBef>
                <a:spcPct val="0"/>
              </a:spcBef>
            </a:pPr>
            <a:r>
              <a:rPr lang="en-US" sz="2127" spc="208">
                <a:solidFill>
                  <a:srgbClr val="231F20"/>
                </a:solidFill>
                <a:latin typeface="TT Drugs"/>
                <a:ea typeface="TT Drugs"/>
                <a:cs typeface="TT Drugs"/>
                <a:sym typeface="TT Drugs"/>
              </a:rPr>
              <a:t>Lorem ipsum dolor sit amet, consectetur adipiscing elit. Duis vulputate nulla at ante rhoncus, vel efficitur felis condimentum. Proin odio odio.</a:t>
            </a:r>
          </a:p>
        </p:txBody>
      </p:sp>
      <p:grpSp>
        <p:nvGrpSpPr>
          <p:cNvPr name="Group 13" id="13"/>
          <p:cNvGrpSpPr/>
          <p:nvPr/>
        </p:nvGrpSpPr>
        <p:grpSpPr>
          <a:xfrm rot="0">
            <a:off x="-8906504" y="-1468331"/>
            <a:ext cx="11097603" cy="8323202"/>
            <a:chOff x="0" y="0"/>
            <a:chExt cx="812800" cy="609600"/>
          </a:xfrm>
        </p:grpSpPr>
        <p:sp>
          <p:nvSpPr>
            <p:cNvPr name="Freeform 14" id="14"/>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4BACC6"/>
            </a:solidFill>
          </p:spPr>
        </p:sp>
        <p:sp>
          <p:nvSpPr>
            <p:cNvPr name="TextBox 15" id="15"/>
            <p:cNvSpPr txBox="true"/>
            <p:nvPr/>
          </p:nvSpPr>
          <p:spPr>
            <a:xfrm>
              <a:off x="101600" y="-19050"/>
              <a:ext cx="609600" cy="6286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751501" y="3643259"/>
            <a:ext cx="1503002" cy="1836964"/>
            <a:chOff x="0" y="0"/>
            <a:chExt cx="446360" cy="545539"/>
          </a:xfrm>
        </p:grpSpPr>
        <p:sp>
          <p:nvSpPr>
            <p:cNvPr name="Freeform 17" id="17"/>
            <p:cNvSpPr/>
            <p:nvPr/>
          </p:nvSpPr>
          <p:spPr>
            <a:xfrm flipH="false" flipV="false" rot="0">
              <a:off x="0" y="0"/>
              <a:ext cx="446360" cy="545539"/>
            </a:xfrm>
            <a:custGeom>
              <a:avLst/>
              <a:gdLst/>
              <a:ahLst/>
              <a:cxnLst/>
              <a:rect r="r" b="b" t="t" l="l"/>
              <a:pathLst>
                <a:path h="545539" w="446360">
                  <a:moveTo>
                    <a:pt x="203200" y="0"/>
                  </a:moveTo>
                  <a:lnTo>
                    <a:pt x="446360" y="0"/>
                  </a:lnTo>
                  <a:lnTo>
                    <a:pt x="243160" y="545539"/>
                  </a:lnTo>
                  <a:lnTo>
                    <a:pt x="0" y="545539"/>
                  </a:lnTo>
                  <a:lnTo>
                    <a:pt x="203200" y="0"/>
                  </a:lnTo>
                  <a:close/>
                </a:path>
              </a:pathLst>
            </a:custGeom>
            <a:solidFill>
              <a:srgbClr val="9BD9E4"/>
            </a:solidFill>
          </p:spPr>
        </p:sp>
        <p:sp>
          <p:nvSpPr>
            <p:cNvPr name="TextBox 18" id="18"/>
            <p:cNvSpPr txBox="true"/>
            <p:nvPr/>
          </p:nvSpPr>
          <p:spPr>
            <a:xfrm>
              <a:off x="101600" y="-19050"/>
              <a:ext cx="243160" cy="564589"/>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9684427" y="0"/>
            <a:ext cx="8603573" cy="10287000"/>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47" t="0" r="-39647" b="0"/>
              </a:stretch>
            </a:blipFill>
          </p:spPr>
        </p:sp>
      </p:grpSp>
      <p:grpSp>
        <p:nvGrpSpPr>
          <p:cNvPr name="Group 5" id="5"/>
          <p:cNvGrpSpPr/>
          <p:nvPr/>
        </p:nvGrpSpPr>
        <p:grpSpPr>
          <a:xfrm rot="0">
            <a:off x="2526978" y="4207495"/>
            <a:ext cx="2479684" cy="2099841"/>
            <a:chOff x="0" y="0"/>
            <a:chExt cx="406400" cy="344147"/>
          </a:xfrm>
        </p:grpSpPr>
        <p:sp>
          <p:nvSpPr>
            <p:cNvPr name="Freeform 6" id="6"/>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7" id="7"/>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a:grpSpLocks noChangeAspect="true"/>
          </p:cNvGrpSpPr>
          <p:nvPr/>
        </p:nvGrpSpPr>
        <p:grpSpPr>
          <a:xfrm rot="0">
            <a:off x="2987992" y="3461113"/>
            <a:ext cx="1557658" cy="1551573"/>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9723" t="-1426" r="-15616" b="-87541"/>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5396168" y="4207495"/>
            <a:ext cx="2479684" cy="2099841"/>
            <a:chOff x="0" y="0"/>
            <a:chExt cx="406400" cy="344147"/>
          </a:xfrm>
        </p:grpSpPr>
        <p:sp>
          <p:nvSpPr>
            <p:cNvPr name="Freeform 12" id="12"/>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13" id="13"/>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a:grpSpLocks noChangeAspect="true"/>
          </p:cNvGrpSpPr>
          <p:nvPr/>
        </p:nvGrpSpPr>
        <p:grpSpPr>
          <a:xfrm rot="0">
            <a:off x="5857181" y="3461113"/>
            <a:ext cx="1557658" cy="1551573"/>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50092"/>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2526978" y="7158459"/>
            <a:ext cx="2479684" cy="2099841"/>
            <a:chOff x="0" y="0"/>
            <a:chExt cx="406400" cy="344147"/>
          </a:xfrm>
        </p:grpSpPr>
        <p:sp>
          <p:nvSpPr>
            <p:cNvPr name="Freeform 18" id="18"/>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19" id="19"/>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0" id="20"/>
          <p:cNvGrpSpPr>
            <a:grpSpLocks noChangeAspect="true"/>
          </p:cNvGrpSpPr>
          <p:nvPr/>
        </p:nvGrpSpPr>
        <p:grpSpPr>
          <a:xfrm rot="0">
            <a:off x="2987992" y="6412078"/>
            <a:ext cx="1557658" cy="1551573"/>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50092"/>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3" id="23"/>
          <p:cNvGrpSpPr/>
          <p:nvPr/>
        </p:nvGrpSpPr>
        <p:grpSpPr>
          <a:xfrm rot="0">
            <a:off x="5506202" y="7158459"/>
            <a:ext cx="2479684" cy="2099841"/>
            <a:chOff x="0" y="0"/>
            <a:chExt cx="406400" cy="344147"/>
          </a:xfrm>
        </p:grpSpPr>
        <p:sp>
          <p:nvSpPr>
            <p:cNvPr name="Freeform 24" id="24"/>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25" id="25"/>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6" id="26"/>
          <p:cNvGrpSpPr>
            <a:grpSpLocks noChangeAspect="true"/>
          </p:cNvGrpSpPr>
          <p:nvPr/>
        </p:nvGrpSpPr>
        <p:grpSpPr>
          <a:xfrm rot="0">
            <a:off x="5967215" y="6412078"/>
            <a:ext cx="1557658" cy="1551573"/>
            <a:chOff x="0" y="0"/>
            <a:chExt cx="6502400" cy="6477000"/>
          </a:xfrm>
        </p:grpSpPr>
        <p:sp>
          <p:nvSpPr>
            <p:cNvPr name="Freeform 27" id="2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50092"/>
              </a:stretch>
            </a:blipFill>
          </p:spPr>
        </p:sp>
        <p:sp>
          <p:nvSpPr>
            <p:cNvPr name="Freeform 28" id="2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9" id="29"/>
          <p:cNvGrpSpPr/>
          <p:nvPr/>
        </p:nvGrpSpPr>
        <p:grpSpPr>
          <a:xfrm rot="708162">
            <a:off x="-5090351" y="-2541067"/>
            <a:ext cx="6116555" cy="12004361"/>
            <a:chOff x="0" y="0"/>
            <a:chExt cx="1610945" cy="3161642"/>
          </a:xfrm>
        </p:grpSpPr>
        <p:sp>
          <p:nvSpPr>
            <p:cNvPr name="Freeform 30" id="30"/>
            <p:cNvSpPr/>
            <p:nvPr/>
          </p:nvSpPr>
          <p:spPr>
            <a:xfrm flipH="false" flipV="false" rot="0">
              <a:off x="0" y="0"/>
              <a:ext cx="1610945" cy="3161642"/>
            </a:xfrm>
            <a:custGeom>
              <a:avLst/>
              <a:gdLst/>
              <a:ahLst/>
              <a:cxnLst/>
              <a:rect r="r" b="b" t="t" l="l"/>
              <a:pathLst>
                <a:path h="3161642" w="1610945">
                  <a:moveTo>
                    <a:pt x="0" y="0"/>
                  </a:moveTo>
                  <a:lnTo>
                    <a:pt x="1610945" y="0"/>
                  </a:lnTo>
                  <a:lnTo>
                    <a:pt x="1610945" y="3161642"/>
                  </a:lnTo>
                  <a:lnTo>
                    <a:pt x="0" y="3161642"/>
                  </a:lnTo>
                  <a:close/>
                </a:path>
              </a:pathLst>
            </a:custGeom>
            <a:solidFill>
              <a:srgbClr val="BFE5EF"/>
            </a:solidFill>
          </p:spPr>
        </p:sp>
        <p:sp>
          <p:nvSpPr>
            <p:cNvPr name="TextBox 31" id="31"/>
            <p:cNvSpPr txBox="true"/>
            <p:nvPr/>
          </p:nvSpPr>
          <p:spPr>
            <a:xfrm>
              <a:off x="0" y="-19050"/>
              <a:ext cx="1610945" cy="3180692"/>
            </a:xfrm>
            <a:prstGeom prst="rect">
              <a:avLst/>
            </a:prstGeom>
          </p:spPr>
          <p:txBody>
            <a:bodyPr anchor="ctr" rtlCol="false" tIns="50800" lIns="50800" bIns="50800" rIns="50800"/>
            <a:lstStyle/>
            <a:p>
              <a:pPr algn="ctr">
                <a:lnSpc>
                  <a:spcPts val="2859"/>
                </a:lnSpc>
              </a:pPr>
            </a:p>
          </p:txBody>
        </p:sp>
      </p:grpSp>
      <p:sp>
        <p:nvSpPr>
          <p:cNvPr name="TextBox 32" id="32"/>
          <p:cNvSpPr txBox="true"/>
          <p:nvPr/>
        </p:nvSpPr>
        <p:spPr>
          <a:xfrm rot="0">
            <a:off x="2360696" y="1291151"/>
            <a:ext cx="7323731" cy="954905"/>
          </a:xfrm>
          <a:prstGeom prst="rect">
            <a:avLst/>
          </a:prstGeom>
        </p:spPr>
        <p:txBody>
          <a:bodyPr anchor="t" rtlCol="false" tIns="0" lIns="0" bIns="0" rIns="0">
            <a:spAutoFit/>
          </a:bodyPr>
          <a:lstStyle/>
          <a:p>
            <a:pPr algn="l" marL="0" indent="0" lvl="0">
              <a:lnSpc>
                <a:spcPts val="7728"/>
              </a:lnSpc>
              <a:spcBef>
                <a:spcPct val="0"/>
              </a:spcBef>
            </a:pPr>
            <a:r>
              <a:rPr lang="en-US" sz="5600" spc="548">
                <a:solidFill>
                  <a:srgbClr val="231F20"/>
                </a:solidFill>
                <a:latin typeface="TT Drugs"/>
                <a:ea typeface="TT Drugs"/>
                <a:cs typeface="TT Drugs"/>
                <a:sym typeface="TT Drugs"/>
              </a:rPr>
              <a:t>Nuestro equipo</a:t>
            </a:r>
          </a:p>
        </p:txBody>
      </p:sp>
      <p:sp>
        <p:nvSpPr>
          <p:cNvPr name="TextBox 33" id="33"/>
          <p:cNvSpPr txBox="true"/>
          <p:nvPr/>
        </p:nvSpPr>
        <p:spPr>
          <a:xfrm rot="0">
            <a:off x="2640996" y="5051504"/>
            <a:ext cx="2310277" cy="638175"/>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ea typeface="TT Drugs"/>
                <a:cs typeface="TT Drugs"/>
                <a:sym typeface="TT Drugs"/>
              </a:rPr>
              <a:t>Francisco Mercado</a:t>
            </a:r>
          </a:p>
        </p:txBody>
      </p:sp>
      <p:sp>
        <p:nvSpPr>
          <p:cNvPr name="TextBox 34" id="34"/>
          <p:cNvSpPr txBox="true"/>
          <p:nvPr/>
        </p:nvSpPr>
        <p:spPr>
          <a:xfrm rot="0">
            <a:off x="2822476" y="5847404"/>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ea typeface="TT Drugs"/>
                <a:cs typeface="TT Drugs"/>
                <a:sym typeface="TT Drugs"/>
              </a:rPr>
              <a:t>Añadir función</a:t>
            </a:r>
          </a:p>
        </p:txBody>
      </p:sp>
      <p:sp>
        <p:nvSpPr>
          <p:cNvPr name="TextBox 35" id="35"/>
          <p:cNvSpPr txBox="true"/>
          <p:nvPr/>
        </p:nvSpPr>
        <p:spPr>
          <a:xfrm rot="0">
            <a:off x="5510185" y="5051504"/>
            <a:ext cx="2310277" cy="638175"/>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ea typeface="TT Drugs"/>
                <a:cs typeface="TT Drugs"/>
                <a:sym typeface="TT Drugs"/>
              </a:rPr>
              <a:t>Pedro Fernández</a:t>
            </a:r>
          </a:p>
        </p:txBody>
      </p:sp>
      <p:sp>
        <p:nvSpPr>
          <p:cNvPr name="TextBox 36" id="36"/>
          <p:cNvSpPr txBox="true"/>
          <p:nvPr/>
        </p:nvSpPr>
        <p:spPr>
          <a:xfrm rot="0">
            <a:off x="5691665" y="5847404"/>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ea typeface="TT Drugs"/>
                <a:cs typeface="TT Drugs"/>
                <a:sym typeface="TT Drugs"/>
              </a:rPr>
              <a:t>Añadir función</a:t>
            </a:r>
          </a:p>
        </p:txBody>
      </p:sp>
      <p:sp>
        <p:nvSpPr>
          <p:cNvPr name="TextBox 37" id="37"/>
          <p:cNvSpPr txBox="true"/>
          <p:nvPr/>
        </p:nvSpPr>
        <p:spPr>
          <a:xfrm rot="0">
            <a:off x="2814494" y="8125576"/>
            <a:ext cx="1904653"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ea typeface="TT Drugs"/>
                <a:cs typeface="TT Drugs"/>
                <a:sym typeface="TT Drugs"/>
              </a:rPr>
              <a:t>Felipe Saenz</a:t>
            </a:r>
          </a:p>
        </p:txBody>
      </p:sp>
      <p:sp>
        <p:nvSpPr>
          <p:cNvPr name="TextBox 38" id="38"/>
          <p:cNvSpPr txBox="true"/>
          <p:nvPr/>
        </p:nvSpPr>
        <p:spPr>
          <a:xfrm rot="0">
            <a:off x="2822476" y="8798368"/>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ea typeface="TT Drugs"/>
                <a:cs typeface="TT Drugs"/>
                <a:sym typeface="TT Drugs"/>
              </a:rPr>
              <a:t>Añadir función</a:t>
            </a:r>
          </a:p>
        </p:txBody>
      </p:sp>
      <p:sp>
        <p:nvSpPr>
          <p:cNvPr name="TextBox 39" id="39"/>
          <p:cNvSpPr txBox="true"/>
          <p:nvPr/>
        </p:nvSpPr>
        <p:spPr>
          <a:xfrm rot="0">
            <a:off x="5793717" y="8002468"/>
            <a:ext cx="1904653" cy="638175"/>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ea typeface="TT Drugs"/>
                <a:cs typeface="TT Drugs"/>
                <a:sym typeface="TT Drugs"/>
              </a:rPr>
              <a:t>Daniel Gallego</a:t>
            </a:r>
          </a:p>
        </p:txBody>
      </p:sp>
      <p:sp>
        <p:nvSpPr>
          <p:cNvPr name="TextBox 40" id="40"/>
          <p:cNvSpPr txBox="true"/>
          <p:nvPr/>
        </p:nvSpPr>
        <p:spPr>
          <a:xfrm rot="0">
            <a:off x="5801699" y="8798368"/>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ea typeface="TT Drugs"/>
                <a:cs typeface="TT Drugs"/>
                <a:sym typeface="TT Drugs"/>
              </a:rPr>
              <a:t>Añadir función</a:t>
            </a:r>
          </a:p>
        </p:txBody>
      </p:sp>
      <p:sp>
        <p:nvSpPr>
          <p:cNvPr name="TextBox 41" id="41"/>
          <p:cNvSpPr txBox="true"/>
          <p:nvPr/>
        </p:nvSpPr>
        <p:spPr>
          <a:xfrm rot="0">
            <a:off x="2365559" y="2303488"/>
            <a:ext cx="7532838" cy="1123726"/>
          </a:xfrm>
          <a:prstGeom prst="rect">
            <a:avLst/>
          </a:prstGeom>
        </p:spPr>
        <p:txBody>
          <a:bodyPr anchor="t" rtlCol="false" tIns="0" lIns="0" bIns="0" rIns="0">
            <a:spAutoFit/>
          </a:bodyPr>
          <a:lstStyle/>
          <a:p>
            <a:pPr algn="l">
              <a:lnSpc>
                <a:spcPts val="2989"/>
              </a:lnSpc>
            </a:pPr>
            <a:r>
              <a:rPr lang="en-US" sz="2166" spc="212">
                <a:solidFill>
                  <a:srgbClr val="231F20"/>
                </a:solidFill>
                <a:latin typeface="TT Drugs"/>
                <a:ea typeface="TT Drugs"/>
                <a:cs typeface="TT Drugs"/>
                <a:sym typeface="TT Drugs"/>
              </a:rPr>
              <a:t>Tenemos el mejor equipo de profesional del mercado para cumplir con los objetivos de la empresa.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46146" y="1587640"/>
            <a:ext cx="587713" cy="748246"/>
          </a:xfrm>
          <a:custGeom>
            <a:avLst/>
            <a:gdLst/>
            <a:ahLst/>
            <a:cxnLst/>
            <a:rect r="r" b="b" t="t" l="l"/>
            <a:pathLst>
              <a:path h="748246" w="587713">
                <a:moveTo>
                  <a:pt x="0" y="0"/>
                </a:moveTo>
                <a:lnTo>
                  <a:pt x="587713" y="0"/>
                </a:lnTo>
                <a:lnTo>
                  <a:pt x="587713" y="748246"/>
                </a:lnTo>
                <a:lnTo>
                  <a:pt x="0" y="748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35200" y="1570691"/>
            <a:ext cx="849110" cy="827496"/>
          </a:xfrm>
          <a:custGeom>
            <a:avLst/>
            <a:gdLst/>
            <a:ahLst/>
            <a:cxnLst/>
            <a:rect r="r" b="b" t="t" l="l"/>
            <a:pathLst>
              <a:path h="827496" w="849110">
                <a:moveTo>
                  <a:pt x="0" y="0"/>
                </a:moveTo>
                <a:lnTo>
                  <a:pt x="849111" y="0"/>
                </a:lnTo>
                <a:lnTo>
                  <a:pt x="849111" y="827497"/>
                </a:lnTo>
                <a:lnTo>
                  <a:pt x="0" y="8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64797" y="1522981"/>
            <a:ext cx="825844" cy="895886"/>
          </a:xfrm>
          <a:custGeom>
            <a:avLst/>
            <a:gdLst/>
            <a:ahLst/>
            <a:cxnLst/>
            <a:rect r="r" b="b" t="t" l="l"/>
            <a:pathLst>
              <a:path h="895886" w="825844">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989439" y="1455250"/>
            <a:ext cx="959108" cy="880636"/>
          </a:xfrm>
          <a:custGeom>
            <a:avLst/>
            <a:gdLst/>
            <a:ahLst/>
            <a:cxnLst/>
            <a:rect r="r" b="b" t="t" l="l"/>
            <a:pathLst>
              <a:path h="880636" w="959108">
                <a:moveTo>
                  <a:pt x="0" y="0"/>
                </a:moveTo>
                <a:lnTo>
                  <a:pt x="959108" y="0"/>
                </a:lnTo>
                <a:lnTo>
                  <a:pt x="959108" y="880636"/>
                </a:lnTo>
                <a:lnTo>
                  <a:pt x="0" y="880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292127" y="1620170"/>
            <a:ext cx="660740" cy="798697"/>
          </a:xfrm>
          <a:custGeom>
            <a:avLst/>
            <a:gdLst/>
            <a:ahLst/>
            <a:cxnLst/>
            <a:rect r="r" b="b" t="t" l="l"/>
            <a:pathLst>
              <a:path h="798697" w="660740">
                <a:moveTo>
                  <a:pt x="0" y="0"/>
                </a:moveTo>
                <a:lnTo>
                  <a:pt x="660740" y="0"/>
                </a:lnTo>
                <a:lnTo>
                  <a:pt x="660740" y="798697"/>
                </a:lnTo>
                <a:lnTo>
                  <a:pt x="0" y="798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528078" y="4165820"/>
            <a:ext cx="733943" cy="839228"/>
          </a:xfrm>
          <a:custGeom>
            <a:avLst/>
            <a:gdLst/>
            <a:ahLst/>
            <a:cxnLst/>
            <a:rect r="r" b="b" t="t" l="l"/>
            <a:pathLst>
              <a:path h="839228" w="733943">
                <a:moveTo>
                  <a:pt x="0" y="0"/>
                </a:moveTo>
                <a:lnTo>
                  <a:pt x="733943" y="0"/>
                </a:lnTo>
                <a:lnTo>
                  <a:pt x="733943" y="839228"/>
                </a:lnTo>
                <a:lnTo>
                  <a:pt x="0" y="8392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483813" y="4147823"/>
            <a:ext cx="810032" cy="779103"/>
          </a:xfrm>
          <a:custGeom>
            <a:avLst/>
            <a:gdLst/>
            <a:ahLst/>
            <a:cxnLst/>
            <a:rect r="r" b="b" t="t" l="l"/>
            <a:pathLst>
              <a:path h="779103" w="810032">
                <a:moveTo>
                  <a:pt x="0" y="0"/>
                </a:moveTo>
                <a:lnTo>
                  <a:pt x="810031" y="0"/>
                </a:lnTo>
                <a:lnTo>
                  <a:pt x="810031" y="779103"/>
                </a:lnTo>
                <a:lnTo>
                  <a:pt x="0" y="779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750656" y="4033862"/>
            <a:ext cx="682965" cy="813054"/>
          </a:xfrm>
          <a:custGeom>
            <a:avLst/>
            <a:gdLst/>
            <a:ahLst/>
            <a:cxnLst/>
            <a:rect r="r" b="b" t="t" l="l"/>
            <a:pathLst>
              <a:path h="813054" w="682965">
                <a:moveTo>
                  <a:pt x="0" y="0"/>
                </a:moveTo>
                <a:lnTo>
                  <a:pt x="682966" y="0"/>
                </a:lnTo>
                <a:lnTo>
                  <a:pt x="682966" y="813054"/>
                </a:lnTo>
                <a:lnTo>
                  <a:pt x="0" y="81305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062134" y="4114845"/>
            <a:ext cx="795968" cy="706241"/>
          </a:xfrm>
          <a:custGeom>
            <a:avLst/>
            <a:gdLst/>
            <a:ahLst/>
            <a:cxnLst/>
            <a:rect r="r" b="b" t="t" l="l"/>
            <a:pathLst>
              <a:path h="706241" w="795968">
                <a:moveTo>
                  <a:pt x="0" y="0"/>
                </a:moveTo>
                <a:lnTo>
                  <a:pt x="795968" y="0"/>
                </a:lnTo>
                <a:lnTo>
                  <a:pt x="795968" y="706240"/>
                </a:lnTo>
                <a:lnTo>
                  <a:pt x="0" y="70624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331143" y="4089014"/>
            <a:ext cx="698242" cy="672851"/>
          </a:xfrm>
          <a:custGeom>
            <a:avLst/>
            <a:gdLst/>
            <a:ahLst/>
            <a:cxnLst/>
            <a:rect r="r" b="b" t="t" l="l"/>
            <a:pathLst>
              <a:path h="672851" w="698242">
                <a:moveTo>
                  <a:pt x="0" y="0"/>
                </a:moveTo>
                <a:lnTo>
                  <a:pt x="698241" y="0"/>
                </a:lnTo>
                <a:lnTo>
                  <a:pt x="698241" y="672851"/>
                </a:lnTo>
                <a:lnTo>
                  <a:pt x="0" y="6728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6446146" y="5438880"/>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7659537" y="5300958"/>
            <a:ext cx="833753" cy="868492"/>
          </a:xfrm>
          <a:custGeom>
            <a:avLst/>
            <a:gdLst/>
            <a:ahLst/>
            <a:cxnLst/>
            <a:rect r="r" b="b" t="t" l="l"/>
            <a:pathLst>
              <a:path h="868492" w="833753">
                <a:moveTo>
                  <a:pt x="0" y="0"/>
                </a:moveTo>
                <a:lnTo>
                  <a:pt x="833753" y="0"/>
                </a:lnTo>
                <a:lnTo>
                  <a:pt x="833753" y="868493"/>
                </a:lnTo>
                <a:lnTo>
                  <a:pt x="0" y="86849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763048" y="5179234"/>
            <a:ext cx="727593" cy="835440"/>
          </a:xfrm>
          <a:custGeom>
            <a:avLst/>
            <a:gdLst/>
            <a:ahLst/>
            <a:cxnLst/>
            <a:rect r="r" b="b" t="t" l="l"/>
            <a:pathLst>
              <a:path h="835440" w="727593">
                <a:moveTo>
                  <a:pt x="0" y="0"/>
                </a:moveTo>
                <a:lnTo>
                  <a:pt x="727593" y="0"/>
                </a:lnTo>
                <a:lnTo>
                  <a:pt x="727593" y="835441"/>
                </a:lnTo>
                <a:lnTo>
                  <a:pt x="0" y="83544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9987323" y="5217120"/>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2432766" y="1570691"/>
            <a:ext cx="866645" cy="897655"/>
          </a:xfrm>
          <a:custGeom>
            <a:avLst/>
            <a:gdLst/>
            <a:ahLst/>
            <a:cxnLst/>
            <a:rect r="r" b="b" t="t" l="l"/>
            <a:pathLst>
              <a:path h="897655" w="866645">
                <a:moveTo>
                  <a:pt x="0" y="0"/>
                </a:moveTo>
                <a:lnTo>
                  <a:pt x="866644" y="0"/>
                </a:lnTo>
                <a:lnTo>
                  <a:pt x="866644" y="897655"/>
                </a:lnTo>
                <a:lnTo>
                  <a:pt x="0" y="89765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914605" y="1500590"/>
            <a:ext cx="1023588" cy="967756"/>
          </a:xfrm>
          <a:custGeom>
            <a:avLst/>
            <a:gdLst/>
            <a:ahLst/>
            <a:cxnLst/>
            <a:rect r="r" b="b" t="t" l="l"/>
            <a:pathLst>
              <a:path h="967756" w="1023588">
                <a:moveTo>
                  <a:pt x="0" y="0"/>
                </a:moveTo>
                <a:lnTo>
                  <a:pt x="1023589" y="0"/>
                </a:lnTo>
                <a:lnTo>
                  <a:pt x="1023589" y="967756"/>
                </a:lnTo>
                <a:lnTo>
                  <a:pt x="0" y="96775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698275" y="1640302"/>
            <a:ext cx="784095" cy="758434"/>
          </a:xfrm>
          <a:custGeom>
            <a:avLst/>
            <a:gdLst/>
            <a:ahLst/>
            <a:cxnLst/>
            <a:rect r="r" b="b" t="t" l="l"/>
            <a:pathLst>
              <a:path h="758434" w="784095">
                <a:moveTo>
                  <a:pt x="0" y="0"/>
                </a:moveTo>
                <a:lnTo>
                  <a:pt x="784095" y="0"/>
                </a:lnTo>
                <a:lnTo>
                  <a:pt x="784095" y="758433"/>
                </a:lnTo>
                <a:lnTo>
                  <a:pt x="0" y="75843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7765228" y="7932345"/>
            <a:ext cx="899568" cy="868492"/>
          </a:xfrm>
          <a:custGeom>
            <a:avLst/>
            <a:gdLst/>
            <a:ahLst/>
            <a:cxnLst/>
            <a:rect r="r" b="b" t="t" l="l"/>
            <a:pathLst>
              <a:path h="868492" w="899568">
                <a:moveTo>
                  <a:pt x="0" y="0"/>
                </a:moveTo>
                <a:lnTo>
                  <a:pt x="899569" y="0"/>
                </a:lnTo>
                <a:lnTo>
                  <a:pt x="899569" y="868493"/>
                </a:lnTo>
                <a:lnTo>
                  <a:pt x="0" y="86849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235220" y="1620170"/>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2484570" y="3950196"/>
            <a:ext cx="928806" cy="896720"/>
          </a:xfrm>
          <a:custGeom>
            <a:avLst/>
            <a:gdLst/>
            <a:ahLst/>
            <a:cxnLst/>
            <a:rect r="r" b="b" t="t" l="l"/>
            <a:pathLst>
              <a:path h="896720" w="928806">
                <a:moveTo>
                  <a:pt x="0" y="0"/>
                </a:moveTo>
                <a:lnTo>
                  <a:pt x="928806" y="0"/>
                </a:lnTo>
                <a:lnTo>
                  <a:pt x="928806" y="896720"/>
                </a:lnTo>
                <a:lnTo>
                  <a:pt x="0" y="89672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3684524" y="4089014"/>
            <a:ext cx="785020" cy="757901"/>
          </a:xfrm>
          <a:custGeom>
            <a:avLst/>
            <a:gdLst/>
            <a:ahLst/>
            <a:cxnLst/>
            <a:rect r="r" b="b" t="t" l="l"/>
            <a:pathLst>
              <a:path h="757901" w="785020">
                <a:moveTo>
                  <a:pt x="0" y="0"/>
                </a:moveTo>
                <a:lnTo>
                  <a:pt x="785021" y="0"/>
                </a:lnTo>
                <a:lnTo>
                  <a:pt x="785021" y="757902"/>
                </a:lnTo>
                <a:lnTo>
                  <a:pt x="0" y="75790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942586" y="4089014"/>
            <a:ext cx="927060" cy="896720"/>
          </a:xfrm>
          <a:custGeom>
            <a:avLst/>
            <a:gdLst/>
            <a:ahLst/>
            <a:cxnLst/>
            <a:rect r="r" b="b" t="t" l="l"/>
            <a:pathLst>
              <a:path h="896720" w="927060">
                <a:moveTo>
                  <a:pt x="0" y="0"/>
                </a:moveTo>
                <a:lnTo>
                  <a:pt x="927060" y="0"/>
                </a:lnTo>
                <a:lnTo>
                  <a:pt x="927060" y="896720"/>
                </a:lnTo>
                <a:lnTo>
                  <a:pt x="0" y="89672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6461108" y="3936035"/>
            <a:ext cx="830833" cy="756813"/>
          </a:xfrm>
          <a:custGeom>
            <a:avLst/>
            <a:gdLst/>
            <a:ahLst/>
            <a:cxnLst/>
            <a:rect r="r" b="b" t="t" l="l"/>
            <a:pathLst>
              <a:path h="756813" w="830833">
                <a:moveTo>
                  <a:pt x="0" y="0"/>
                </a:moveTo>
                <a:lnTo>
                  <a:pt x="830833" y="0"/>
                </a:lnTo>
                <a:lnTo>
                  <a:pt x="830833" y="756813"/>
                </a:lnTo>
                <a:lnTo>
                  <a:pt x="0" y="75681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6448210" y="6483592"/>
            <a:ext cx="793013" cy="794458"/>
          </a:xfrm>
          <a:custGeom>
            <a:avLst/>
            <a:gdLst/>
            <a:ahLst/>
            <a:cxnLst/>
            <a:rect r="r" b="b" t="t" l="l"/>
            <a:pathLst>
              <a:path h="794458" w="793013">
                <a:moveTo>
                  <a:pt x="0" y="0"/>
                </a:moveTo>
                <a:lnTo>
                  <a:pt x="793013" y="0"/>
                </a:lnTo>
                <a:lnTo>
                  <a:pt x="793013" y="794457"/>
                </a:lnTo>
                <a:lnTo>
                  <a:pt x="0" y="794457"/>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1187460" y="5162708"/>
            <a:ext cx="870074" cy="868492"/>
          </a:xfrm>
          <a:custGeom>
            <a:avLst/>
            <a:gdLst/>
            <a:ahLst/>
            <a:cxnLst/>
            <a:rect r="r" b="b" t="t" l="l"/>
            <a:pathLst>
              <a:path h="868492" w="870074">
                <a:moveTo>
                  <a:pt x="0" y="0"/>
                </a:moveTo>
                <a:lnTo>
                  <a:pt x="870074" y="0"/>
                </a:lnTo>
                <a:lnTo>
                  <a:pt x="870074" y="868493"/>
                </a:lnTo>
                <a:lnTo>
                  <a:pt x="0" y="868493"/>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2552578" y="5257051"/>
            <a:ext cx="806406" cy="774149"/>
          </a:xfrm>
          <a:custGeom>
            <a:avLst/>
            <a:gdLst/>
            <a:ahLst/>
            <a:cxnLst/>
            <a:rect r="r" b="b" t="t" l="l"/>
            <a:pathLst>
              <a:path h="774149" w="806406">
                <a:moveTo>
                  <a:pt x="0" y="0"/>
                </a:moveTo>
                <a:lnTo>
                  <a:pt x="806405" y="0"/>
                </a:lnTo>
                <a:lnTo>
                  <a:pt x="806405" y="774150"/>
                </a:lnTo>
                <a:lnTo>
                  <a:pt x="0" y="774150"/>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8763048" y="6736091"/>
            <a:ext cx="778541" cy="767216"/>
          </a:xfrm>
          <a:custGeom>
            <a:avLst/>
            <a:gdLst/>
            <a:ahLst/>
            <a:cxnLst/>
            <a:rect r="r" b="b" t="t" l="l"/>
            <a:pathLst>
              <a:path h="767216" w="778541">
                <a:moveTo>
                  <a:pt x="0" y="0"/>
                </a:moveTo>
                <a:lnTo>
                  <a:pt x="778541" y="0"/>
                </a:lnTo>
                <a:lnTo>
                  <a:pt x="778541" y="767217"/>
                </a:lnTo>
                <a:lnTo>
                  <a:pt x="0" y="76721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6275333" y="3008939"/>
            <a:ext cx="889451" cy="889451"/>
          </a:xfrm>
          <a:custGeom>
            <a:avLst/>
            <a:gdLst/>
            <a:ahLst/>
            <a:cxnLst/>
            <a:rect r="r" b="b" t="t" l="l"/>
            <a:pathLst>
              <a:path h="889451" w="889451">
                <a:moveTo>
                  <a:pt x="0" y="0"/>
                </a:moveTo>
                <a:lnTo>
                  <a:pt x="889452" y="0"/>
                </a:lnTo>
                <a:lnTo>
                  <a:pt x="889452" y="889452"/>
                </a:lnTo>
                <a:lnTo>
                  <a:pt x="0" y="88945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661841" y="6625253"/>
            <a:ext cx="767216" cy="767216"/>
          </a:xfrm>
          <a:custGeom>
            <a:avLst/>
            <a:gdLst/>
            <a:ahLst/>
            <a:cxnLst/>
            <a:rect r="r" b="b" t="t" l="l"/>
            <a:pathLst>
              <a:path h="767216" w="767216">
                <a:moveTo>
                  <a:pt x="0" y="0"/>
                </a:moveTo>
                <a:lnTo>
                  <a:pt x="767216" y="0"/>
                </a:lnTo>
                <a:lnTo>
                  <a:pt x="767216" y="767216"/>
                </a:lnTo>
                <a:lnTo>
                  <a:pt x="0" y="767216"/>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027782" y="2950850"/>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298676" y="6625253"/>
            <a:ext cx="897806" cy="767216"/>
          </a:xfrm>
          <a:custGeom>
            <a:avLst/>
            <a:gdLst/>
            <a:ahLst/>
            <a:cxnLst/>
            <a:rect r="r" b="b" t="t" l="l"/>
            <a:pathLst>
              <a:path h="767216" w="897806">
                <a:moveTo>
                  <a:pt x="0" y="0"/>
                </a:moveTo>
                <a:lnTo>
                  <a:pt x="897806" y="0"/>
                </a:lnTo>
                <a:lnTo>
                  <a:pt x="897806" y="767216"/>
                </a:lnTo>
                <a:lnTo>
                  <a:pt x="0" y="767216"/>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8695217" y="3008939"/>
            <a:ext cx="708629" cy="767216"/>
          </a:xfrm>
          <a:custGeom>
            <a:avLst/>
            <a:gdLst/>
            <a:ahLst/>
            <a:cxnLst/>
            <a:rect r="r" b="b" t="t" l="l"/>
            <a:pathLst>
              <a:path h="767216" w="708629">
                <a:moveTo>
                  <a:pt x="0" y="0"/>
                </a:moveTo>
                <a:lnTo>
                  <a:pt x="708629" y="0"/>
                </a:lnTo>
                <a:lnTo>
                  <a:pt x="708629" y="767216"/>
                </a:lnTo>
                <a:lnTo>
                  <a:pt x="0" y="767216"/>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7483813" y="3008939"/>
            <a:ext cx="669571" cy="767216"/>
          </a:xfrm>
          <a:custGeom>
            <a:avLst/>
            <a:gdLst/>
            <a:ahLst/>
            <a:cxnLst/>
            <a:rect r="r" b="b" t="t" l="l"/>
            <a:pathLst>
              <a:path h="767216" w="669571">
                <a:moveTo>
                  <a:pt x="0" y="0"/>
                </a:moveTo>
                <a:lnTo>
                  <a:pt x="669570" y="0"/>
                </a:lnTo>
                <a:lnTo>
                  <a:pt x="669570" y="767216"/>
                </a:lnTo>
                <a:lnTo>
                  <a:pt x="0" y="767216"/>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0148388" y="6701348"/>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7888829" y="6736091"/>
            <a:ext cx="514732" cy="767216"/>
          </a:xfrm>
          <a:custGeom>
            <a:avLst/>
            <a:gdLst/>
            <a:ahLst/>
            <a:cxnLst/>
            <a:rect r="r" b="b" t="t" l="l"/>
            <a:pathLst>
              <a:path h="767216" w="514732">
                <a:moveTo>
                  <a:pt x="0" y="0"/>
                </a:moveTo>
                <a:lnTo>
                  <a:pt x="514732" y="0"/>
                </a:lnTo>
                <a:lnTo>
                  <a:pt x="514732" y="767217"/>
                </a:lnTo>
                <a:lnTo>
                  <a:pt x="0" y="76721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6547945" y="7932345"/>
            <a:ext cx="796168" cy="767216"/>
          </a:xfrm>
          <a:custGeom>
            <a:avLst/>
            <a:gdLst/>
            <a:ahLst/>
            <a:cxnLst/>
            <a:rect r="r" b="b" t="t" l="l"/>
            <a:pathLst>
              <a:path h="767216" w="796168">
                <a:moveTo>
                  <a:pt x="0" y="0"/>
                </a:moveTo>
                <a:lnTo>
                  <a:pt x="796168" y="0"/>
                </a:lnTo>
                <a:lnTo>
                  <a:pt x="796168" y="767217"/>
                </a:lnTo>
                <a:lnTo>
                  <a:pt x="0" y="767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5103248" y="5300958"/>
            <a:ext cx="698864" cy="767216"/>
          </a:xfrm>
          <a:custGeom>
            <a:avLst/>
            <a:gdLst/>
            <a:ahLst/>
            <a:cxnLst/>
            <a:rect r="r" b="b" t="t" l="l"/>
            <a:pathLst>
              <a:path h="767216" w="698864">
                <a:moveTo>
                  <a:pt x="0" y="0"/>
                </a:moveTo>
                <a:lnTo>
                  <a:pt x="698864" y="0"/>
                </a:lnTo>
                <a:lnTo>
                  <a:pt x="698864" y="767217"/>
                </a:lnTo>
                <a:lnTo>
                  <a:pt x="0" y="767217"/>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3805962" y="2892761"/>
            <a:ext cx="661201" cy="767216"/>
          </a:xfrm>
          <a:custGeom>
            <a:avLst/>
            <a:gdLst/>
            <a:ahLst/>
            <a:cxnLst/>
            <a:rect r="r" b="b" t="t" l="l"/>
            <a:pathLst>
              <a:path h="767216" w="661201">
                <a:moveTo>
                  <a:pt x="0" y="0"/>
                </a:moveTo>
                <a:lnTo>
                  <a:pt x="661201" y="0"/>
                </a:lnTo>
                <a:lnTo>
                  <a:pt x="661201" y="767216"/>
                </a:lnTo>
                <a:lnTo>
                  <a:pt x="0" y="767216"/>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15035715" y="2892761"/>
            <a:ext cx="833931" cy="767216"/>
          </a:xfrm>
          <a:custGeom>
            <a:avLst/>
            <a:gdLst/>
            <a:ahLst/>
            <a:cxnLst/>
            <a:rect r="r" b="b" t="t" l="l"/>
            <a:pathLst>
              <a:path h="767216" w="833931">
                <a:moveTo>
                  <a:pt x="0" y="0"/>
                </a:moveTo>
                <a:lnTo>
                  <a:pt x="833931" y="0"/>
                </a:lnTo>
                <a:lnTo>
                  <a:pt x="833931" y="767216"/>
                </a:lnTo>
                <a:lnTo>
                  <a:pt x="0" y="767216"/>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11137732" y="3008939"/>
            <a:ext cx="1085063" cy="651038"/>
          </a:xfrm>
          <a:custGeom>
            <a:avLst/>
            <a:gdLst/>
            <a:ahLst/>
            <a:cxnLst/>
            <a:rect r="r" b="b" t="t" l="l"/>
            <a:pathLst>
              <a:path h="651038" w="1085063">
                <a:moveTo>
                  <a:pt x="0" y="0"/>
                </a:moveTo>
                <a:lnTo>
                  <a:pt x="1085063" y="0"/>
                </a:lnTo>
                <a:lnTo>
                  <a:pt x="1085063" y="651038"/>
                </a:lnTo>
                <a:lnTo>
                  <a:pt x="0" y="65103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16461108" y="2892761"/>
            <a:ext cx="767216" cy="767216"/>
          </a:xfrm>
          <a:custGeom>
            <a:avLst/>
            <a:gdLst/>
            <a:ahLst/>
            <a:cxnLst/>
            <a:rect r="r" b="b" t="t" l="l"/>
            <a:pathLst>
              <a:path h="767216" w="767216">
                <a:moveTo>
                  <a:pt x="0" y="0"/>
                </a:moveTo>
                <a:lnTo>
                  <a:pt x="767217" y="0"/>
                </a:lnTo>
                <a:lnTo>
                  <a:pt x="767217" y="767216"/>
                </a:lnTo>
                <a:lnTo>
                  <a:pt x="0" y="767216"/>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2624324" y="2892761"/>
            <a:ext cx="609588" cy="767216"/>
          </a:xfrm>
          <a:custGeom>
            <a:avLst/>
            <a:gdLst/>
            <a:ahLst/>
            <a:cxnLst/>
            <a:rect r="r" b="b" t="t" l="l"/>
            <a:pathLst>
              <a:path h="767216" w="609588">
                <a:moveTo>
                  <a:pt x="0" y="0"/>
                </a:moveTo>
                <a:lnTo>
                  <a:pt x="609588" y="0"/>
                </a:lnTo>
                <a:lnTo>
                  <a:pt x="609588" y="767216"/>
                </a:lnTo>
                <a:lnTo>
                  <a:pt x="0" y="76721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3772240" y="5213346"/>
            <a:ext cx="609588" cy="767216"/>
          </a:xfrm>
          <a:custGeom>
            <a:avLst/>
            <a:gdLst/>
            <a:ahLst/>
            <a:cxnLst/>
            <a:rect r="r" b="b" t="t" l="l"/>
            <a:pathLst>
              <a:path h="767216" w="609588">
                <a:moveTo>
                  <a:pt x="0" y="0"/>
                </a:moveTo>
                <a:lnTo>
                  <a:pt x="609589" y="0"/>
                </a:lnTo>
                <a:lnTo>
                  <a:pt x="609589" y="767217"/>
                </a:lnTo>
                <a:lnTo>
                  <a:pt x="0" y="767217"/>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6432157" y="5213346"/>
            <a:ext cx="796168" cy="767216"/>
          </a:xfrm>
          <a:custGeom>
            <a:avLst/>
            <a:gdLst/>
            <a:ahLst/>
            <a:cxnLst/>
            <a:rect r="r" b="b" t="t" l="l"/>
            <a:pathLst>
              <a:path h="767216" w="796168">
                <a:moveTo>
                  <a:pt x="0" y="0"/>
                </a:moveTo>
                <a:lnTo>
                  <a:pt x="796168" y="0"/>
                </a:lnTo>
                <a:lnTo>
                  <a:pt x="796168" y="767217"/>
                </a:lnTo>
                <a:lnTo>
                  <a:pt x="0" y="767217"/>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6547945" y="6736091"/>
            <a:ext cx="787256" cy="767216"/>
          </a:xfrm>
          <a:custGeom>
            <a:avLst/>
            <a:gdLst/>
            <a:ahLst/>
            <a:cxnLst/>
            <a:rect r="r" b="b" t="t" l="l"/>
            <a:pathLst>
              <a:path h="767216" w="787256">
                <a:moveTo>
                  <a:pt x="0" y="0"/>
                </a:moveTo>
                <a:lnTo>
                  <a:pt x="787255" y="0"/>
                </a:lnTo>
                <a:lnTo>
                  <a:pt x="787255" y="767217"/>
                </a:lnTo>
                <a:lnTo>
                  <a:pt x="0" y="767217"/>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7" id="47"/>
          <p:cNvSpPr/>
          <p:nvPr/>
        </p:nvSpPr>
        <p:spPr>
          <a:xfrm flipH="false" flipV="false" rot="0">
            <a:off x="15133937" y="6497212"/>
            <a:ext cx="637487" cy="767216"/>
          </a:xfrm>
          <a:custGeom>
            <a:avLst/>
            <a:gdLst/>
            <a:ahLst/>
            <a:cxnLst/>
            <a:rect r="r" b="b" t="t" l="l"/>
            <a:pathLst>
              <a:path h="767216" w="637487">
                <a:moveTo>
                  <a:pt x="0" y="0"/>
                </a:moveTo>
                <a:lnTo>
                  <a:pt x="637487" y="0"/>
                </a:lnTo>
                <a:lnTo>
                  <a:pt x="637487" y="767217"/>
                </a:lnTo>
                <a:lnTo>
                  <a:pt x="0" y="767217"/>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8" id="48"/>
          <p:cNvSpPr/>
          <p:nvPr/>
        </p:nvSpPr>
        <p:spPr>
          <a:xfrm flipH="false" flipV="false" rot="0">
            <a:off x="12515423" y="6625253"/>
            <a:ext cx="827390" cy="767216"/>
          </a:xfrm>
          <a:custGeom>
            <a:avLst/>
            <a:gdLst/>
            <a:ahLst/>
            <a:cxnLst/>
            <a:rect r="r" b="b" t="t" l="l"/>
            <a:pathLst>
              <a:path h="767216" w="827390">
                <a:moveTo>
                  <a:pt x="0" y="0"/>
                </a:moveTo>
                <a:lnTo>
                  <a:pt x="827390" y="0"/>
                </a:lnTo>
                <a:lnTo>
                  <a:pt x="827390" y="767216"/>
                </a:lnTo>
                <a:lnTo>
                  <a:pt x="0" y="767216"/>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49" id="49"/>
          <p:cNvSpPr/>
          <p:nvPr/>
        </p:nvSpPr>
        <p:spPr>
          <a:xfrm flipH="false" flipV="false" rot="0">
            <a:off x="8884822" y="7833337"/>
            <a:ext cx="1038048" cy="998413"/>
          </a:xfrm>
          <a:custGeom>
            <a:avLst/>
            <a:gdLst/>
            <a:ahLst/>
            <a:cxnLst/>
            <a:rect r="r" b="b" t="t" l="l"/>
            <a:pathLst>
              <a:path h="998413" w="1038048">
                <a:moveTo>
                  <a:pt x="0" y="0"/>
                </a:moveTo>
                <a:lnTo>
                  <a:pt x="1038048" y="0"/>
                </a:lnTo>
                <a:lnTo>
                  <a:pt x="1038048" y="998413"/>
                </a:lnTo>
                <a:lnTo>
                  <a:pt x="0" y="998413"/>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0" id="50"/>
          <p:cNvSpPr/>
          <p:nvPr/>
        </p:nvSpPr>
        <p:spPr>
          <a:xfrm flipH="false" flipV="false" rot="0">
            <a:off x="10193458" y="7809594"/>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1" id="51"/>
          <p:cNvSpPr/>
          <p:nvPr/>
        </p:nvSpPr>
        <p:spPr>
          <a:xfrm flipH="false" flipV="false" rot="0">
            <a:off x="11503359" y="7872166"/>
            <a:ext cx="899016" cy="887574"/>
          </a:xfrm>
          <a:custGeom>
            <a:avLst/>
            <a:gdLst/>
            <a:ahLst/>
            <a:cxnLst/>
            <a:rect r="r" b="b" t="t" l="l"/>
            <a:pathLst>
              <a:path h="887574" w="899016">
                <a:moveTo>
                  <a:pt x="0" y="0"/>
                </a:moveTo>
                <a:lnTo>
                  <a:pt x="899016" y="0"/>
                </a:lnTo>
                <a:lnTo>
                  <a:pt x="899016" y="887575"/>
                </a:lnTo>
                <a:lnTo>
                  <a:pt x="0" y="887575"/>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sp>
        <p:nvSpPr>
          <p:cNvPr name="Freeform 52" id="52"/>
          <p:cNvSpPr/>
          <p:nvPr/>
        </p:nvSpPr>
        <p:spPr>
          <a:xfrm flipH="false" flipV="false" rot="0">
            <a:off x="12570821" y="7777244"/>
            <a:ext cx="788162" cy="922318"/>
          </a:xfrm>
          <a:custGeom>
            <a:avLst/>
            <a:gdLst/>
            <a:ahLst/>
            <a:cxnLst/>
            <a:rect r="r" b="b" t="t" l="l"/>
            <a:pathLst>
              <a:path h="922318" w="788162">
                <a:moveTo>
                  <a:pt x="0" y="0"/>
                </a:moveTo>
                <a:lnTo>
                  <a:pt x="788162" y="0"/>
                </a:lnTo>
                <a:lnTo>
                  <a:pt x="788162" y="922318"/>
                </a:lnTo>
                <a:lnTo>
                  <a:pt x="0" y="922318"/>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3" id="53"/>
          <p:cNvSpPr/>
          <p:nvPr/>
        </p:nvSpPr>
        <p:spPr>
          <a:xfrm flipH="false" flipV="false" rot="0">
            <a:off x="16461108" y="7652082"/>
            <a:ext cx="958932" cy="922318"/>
          </a:xfrm>
          <a:custGeom>
            <a:avLst/>
            <a:gdLst/>
            <a:ahLst/>
            <a:cxnLst/>
            <a:rect r="r" b="b" t="t" l="l"/>
            <a:pathLst>
              <a:path h="922318" w="958932">
                <a:moveTo>
                  <a:pt x="0" y="0"/>
                </a:moveTo>
                <a:lnTo>
                  <a:pt x="958932" y="0"/>
                </a:lnTo>
                <a:lnTo>
                  <a:pt x="958932" y="922318"/>
                </a:lnTo>
                <a:lnTo>
                  <a:pt x="0" y="922318"/>
                </a:lnTo>
                <a:lnTo>
                  <a:pt x="0"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4" id="54"/>
          <p:cNvSpPr/>
          <p:nvPr/>
        </p:nvSpPr>
        <p:spPr>
          <a:xfrm flipH="false" flipV="false" rot="0">
            <a:off x="15035715" y="7748837"/>
            <a:ext cx="926524" cy="950724"/>
          </a:xfrm>
          <a:custGeom>
            <a:avLst/>
            <a:gdLst/>
            <a:ahLst/>
            <a:cxnLst/>
            <a:rect r="r" b="b" t="t" l="l"/>
            <a:pathLst>
              <a:path h="950724" w="926524">
                <a:moveTo>
                  <a:pt x="0" y="0"/>
                </a:moveTo>
                <a:lnTo>
                  <a:pt x="926524" y="0"/>
                </a:lnTo>
                <a:lnTo>
                  <a:pt x="926524" y="950725"/>
                </a:lnTo>
                <a:lnTo>
                  <a:pt x="0" y="950725"/>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p:spPr>
      </p:sp>
      <p:sp>
        <p:nvSpPr>
          <p:cNvPr name="Freeform 55" id="55"/>
          <p:cNvSpPr/>
          <p:nvPr/>
        </p:nvSpPr>
        <p:spPr>
          <a:xfrm flipH="false" flipV="false" rot="0">
            <a:off x="13562898" y="7872166"/>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08">
              <a:extLst>
                <a:ext uri="{96DAC541-7B7A-43D3-8B79-37D633B846F1}">
                  <asvg:svgBlip xmlns:asvg="http://schemas.microsoft.com/office/drawing/2016/SVG/main" r:embed="rId109"/>
                </a:ext>
              </a:extLst>
            </a:blip>
            <a:stretch>
              <a:fillRect l="0" t="0" r="0" b="0"/>
            </a:stretch>
          </a:blipFill>
        </p:spPr>
      </p:sp>
      <p:sp>
        <p:nvSpPr>
          <p:cNvPr name="TextBox 56" id="56"/>
          <p:cNvSpPr txBox="true"/>
          <p:nvPr/>
        </p:nvSpPr>
        <p:spPr>
          <a:xfrm rot="0">
            <a:off x="1028700" y="2335667"/>
            <a:ext cx="5356792" cy="2063550"/>
          </a:xfrm>
          <a:prstGeom prst="rect">
            <a:avLst/>
          </a:prstGeom>
        </p:spPr>
        <p:txBody>
          <a:bodyPr anchor="t" rtlCol="false" tIns="0" lIns="0" bIns="0" rIns="0">
            <a:spAutoFit/>
          </a:bodyPr>
          <a:lstStyle/>
          <a:p>
            <a:pPr algn="l" marL="0" indent="0" lvl="0">
              <a:lnSpc>
                <a:spcPts val="8253"/>
              </a:lnSpc>
              <a:spcBef>
                <a:spcPct val="0"/>
              </a:spcBef>
            </a:pPr>
            <a:r>
              <a:rPr lang="en-US" sz="5980" spc="586" u="none">
                <a:solidFill>
                  <a:srgbClr val="231F20"/>
                </a:solidFill>
                <a:latin typeface="TT Drugs"/>
                <a:ea typeface="TT Drugs"/>
                <a:cs typeface="TT Drugs"/>
                <a:sym typeface="TT Drugs"/>
              </a:rPr>
              <a:t>PÁGINA DE RECURSOS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35667"/>
            <a:ext cx="5001121" cy="2058180"/>
          </a:xfrm>
          <a:prstGeom prst="rect">
            <a:avLst/>
          </a:prstGeom>
        </p:spPr>
        <p:txBody>
          <a:bodyPr anchor="t" rtlCol="false" tIns="0" lIns="0" bIns="0" rIns="0">
            <a:spAutoFit/>
          </a:bodyPr>
          <a:lstStyle/>
          <a:p>
            <a:pPr algn="l" marL="0" indent="0" lvl="0">
              <a:lnSpc>
                <a:spcPts val="8253"/>
              </a:lnSpc>
              <a:spcBef>
                <a:spcPct val="0"/>
              </a:spcBef>
            </a:pPr>
            <a:r>
              <a:rPr lang="en-US" sz="5980" spc="586" u="none">
                <a:solidFill>
                  <a:srgbClr val="231F20"/>
                </a:solidFill>
                <a:latin typeface="TT Drugs"/>
                <a:ea typeface="TT Drugs"/>
                <a:cs typeface="TT Drugs"/>
                <a:sym typeface="TT Drugs"/>
              </a:rPr>
              <a:t>PÁGINA DE RECURSOS</a:t>
            </a:r>
          </a:p>
        </p:txBody>
      </p:sp>
      <p:sp>
        <p:nvSpPr>
          <p:cNvPr name="TextBox 3" id="3"/>
          <p:cNvSpPr txBox="true"/>
          <p:nvPr/>
        </p:nvSpPr>
        <p:spPr>
          <a:xfrm rot="0">
            <a:off x="1028700" y="6526530"/>
            <a:ext cx="5328663" cy="2731770"/>
          </a:xfrm>
          <a:prstGeom prst="rect">
            <a:avLst/>
          </a:prstGeom>
        </p:spPr>
        <p:txBody>
          <a:bodyPr anchor="t" rtlCol="false" tIns="0" lIns="0" bIns="0" rIns="0">
            <a:spAutoFit/>
          </a:bodyPr>
          <a:lstStyle/>
          <a:p>
            <a:pPr algn="l">
              <a:lnSpc>
                <a:spcPts val="3120"/>
              </a:lnSpc>
            </a:pPr>
            <a:r>
              <a:rPr lang="en-US" sz="2400">
                <a:solidFill>
                  <a:srgbClr val="000000"/>
                </a:solidFill>
                <a:latin typeface="TT Drugs"/>
                <a:ea typeface="TT Drugs"/>
                <a:cs typeface="TT Drugs"/>
                <a:sym typeface="TT Drugs"/>
              </a:rPr>
              <a:t>¿Presentar en directo no es lo tuyo? No te preocupes. Graba tu presentación y tu público podrá verla a su ritmo. </a:t>
            </a:r>
          </a:p>
          <a:p>
            <a:pPr algn="l">
              <a:lnSpc>
                <a:spcPts val="3120"/>
              </a:lnSpc>
            </a:pPr>
          </a:p>
          <a:p>
            <a:pPr algn="l" marL="0" indent="0" lvl="0">
              <a:lnSpc>
                <a:spcPts val="3120"/>
              </a:lnSpc>
              <a:spcBef>
                <a:spcPct val="0"/>
              </a:spcBef>
            </a:pPr>
            <a:r>
              <a:rPr lang="en-US" sz="2400">
                <a:solidFill>
                  <a:srgbClr val="000000"/>
                </a:solidFill>
                <a:latin typeface="TT Drugs"/>
                <a:ea typeface="TT Drugs"/>
                <a:cs typeface="TT Drugs"/>
                <a:sym typeface="TT Drugs"/>
              </a:rPr>
              <a:t>No olvides borrar u ocultar esta página antes de la presentación.</a:t>
            </a:r>
          </a:p>
        </p:txBody>
      </p:sp>
      <p:graphicFrame>
        <p:nvGraphicFramePr>
          <p:cNvPr name="Table 4" id="4"/>
          <p:cNvGraphicFramePr>
            <a:graphicFrameLocks noGrp="true"/>
          </p:cNvGraphicFramePr>
          <p:nvPr/>
        </p:nvGraphicFramePr>
        <p:xfrm>
          <a:off x="6925541" y="0"/>
          <a:ext cx="11362459" cy="10287000"/>
        </p:xfrm>
        <a:graphic>
          <a:graphicData uri="http://schemas.openxmlformats.org/drawingml/2006/table">
            <a:tbl>
              <a:tblPr/>
              <a:tblGrid>
                <a:gridCol w="11362459"/>
              </a:tblGrid>
              <a:tr h="1675356">
                <a:tc>
                  <a:txBody>
                    <a:bodyPr anchor="t" rtlCol="false"/>
                    <a:lstStyle/>
                    <a:p>
                      <a:pPr algn="ctr">
                        <a:lnSpc>
                          <a:spcPts val="2940"/>
                        </a:lnSpc>
                        <a:defRPr/>
                      </a:pPr>
                      <a:r>
                        <a:rPr lang="en-US" sz="2100">
                          <a:solidFill>
                            <a:srgbClr val="000000"/>
                          </a:solidFill>
                          <a:latin typeface="TT Drugs"/>
                          <a:ea typeface="TT Drugs"/>
                          <a:cs typeface="TT Drugs"/>
                          <a:sym typeface="TT Drugs"/>
                        </a:rPr>
                        <a:t>Haga clic en el botón 'Compartir' de la parte superior</a:t>
                      </a:r>
                      <a:endParaRPr lang="en-US" sz="1100"/>
                    </a:p>
                    <a:p>
                      <a:pPr algn="ctr">
                        <a:lnSpc>
                          <a:spcPts val="2940"/>
                        </a:lnSpc>
                      </a:pPr>
                      <a:r>
                        <a:rPr lang="en-US" sz="2100">
                          <a:solidFill>
                            <a:srgbClr val="000000"/>
                          </a:solidFill>
                          <a:latin typeface="TT Drugs"/>
                          <a:ea typeface="TT Drugs"/>
                          <a:cs typeface="TT Drugs"/>
                          <a:sym typeface="TT Drugs"/>
                        </a:rPr>
                        <a:t>de tu pantalla y selecciona 'Presentar y grabar'.</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010101"/>
                      </a:solidFill>
                      <a:prstDash val="solid"/>
                      <a:round/>
                      <a:headEnd type="none" w="med" len="med"/>
                      <a:tailEnd type="none" w="med" len="med"/>
                    </a:lnB>
                  </a:tcPr>
                </a:tc>
              </a:tr>
              <a:tr h="1675356">
                <a:tc>
                  <a:txBody>
                    <a:bodyPr anchor="t" rtlCol="false"/>
                    <a:lstStyle/>
                    <a:p>
                      <a:pPr algn="ctr">
                        <a:lnSpc>
                          <a:spcPts val="2940"/>
                        </a:lnSpc>
                        <a:defRPr/>
                      </a:pPr>
                      <a:r>
                        <a:rPr lang="en-US" sz="2100">
                          <a:solidFill>
                            <a:srgbClr val="000000"/>
                          </a:solidFill>
                          <a:latin typeface="TT Drugs"/>
                          <a:ea typeface="TT Drugs"/>
                          <a:cs typeface="TT Drugs"/>
                          <a:sym typeface="TT Drugs"/>
                        </a:rPr>
                        <a:t>Haz clic en 'Ir al estudio de grabación', donde podrás elegir el vídeo</a:t>
                      </a:r>
                      <a:endParaRPr lang="en-US" sz="1100"/>
                    </a:p>
                    <a:p>
                      <a:pPr algn="ctr">
                        <a:lnSpc>
                          <a:spcPts val="2940"/>
                        </a:lnSpc>
                      </a:pPr>
                      <a:r>
                        <a:rPr lang="en-US" sz="2100">
                          <a:solidFill>
                            <a:srgbClr val="000000"/>
                          </a:solidFill>
                          <a:latin typeface="TT Drugs"/>
                          <a:ea typeface="TT Drugs"/>
                          <a:cs typeface="TT Drugs"/>
                          <a:sym typeface="TT Drugs"/>
                        </a:rPr>
                        <a:t>y la fuente de audio para tu presentación de vídeo.</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10101"/>
                      </a:solidFill>
                      <a:prstDash val="solid"/>
                      <a:round/>
                      <a:headEnd type="none" w="med" len="med"/>
                      <a:tailEnd type="none" w="med" len="med"/>
                    </a:lnT>
                    <a:lnB cmpd="sng" algn="ctr" cap="flat" w="9525">
                      <a:solidFill>
                        <a:srgbClr val="010101"/>
                      </a:solidFill>
                      <a:prstDash val="solid"/>
                      <a:round/>
                      <a:headEnd type="none" w="med" len="med"/>
                      <a:tailEnd type="none" w="med" len="med"/>
                    </a:lnB>
                  </a:tcPr>
                </a:tc>
              </a:tr>
              <a:tr h="1675356">
                <a:tc>
                  <a:txBody>
                    <a:bodyPr anchor="t" rtlCol="false"/>
                    <a:lstStyle/>
                    <a:p>
                      <a:pPr algn="ctr">
                        <a:lnSpc>
                          <a:spcPts val="2940"/>
                        </a:lnSpc>
                        <a:defRPr/>
                      </a:pPr>
                      <a:r>
                        <a:rPr lang="en-US" sz="2100">
                          <a:solidFill>
                            <a:srgbClr val="000000"/>
                          </a:solidFill>
                          <a:latin typeface="TT Drugs"/>
                          <a:ea typeface="TT Drugs"/>
                          <a:cs typeface="TT Drugs"/>
                          <a:sym typeface="TT Drugs"/>
                        </a:rPr>
                        <a:t>Puedes elegir la opción 'Sin cámara' y grabar sólo tu voz.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10101"/>
                      </a:solidFill>
                      <a:prstDash val="solid"/>
                      <a:round/>
                      <a:headEnd type="none" w="med" len="med"/>
                      <a:tailEnd type="none" w="med" len="med"/>
                    </a:lnT>
                    <a:lnB cmpd="sng" algn="ctr" cap="flat" w="9525">
                      <a:solidFill>
                        <a:srgbClr val="010101"/>
                      </a:solidFill>
                      <a:prstDash val="solid"/>
                      <a:round/>
                      <a:headEnd type="none" w="med" len="med"/>
                      <a:tailEnd type="none" w="med" len="med"/>
                    </a:lnB>
                  </a:tcPr>
                </a:tc>
              </a:tr>
              <a:tr h="1753644">
                <a:tc>
                  <a:txBody>
                    <a:bodyPr anchor="t" rtlCol="false"/>
                    <a:lstStyle/>
                    <a:p>
                      <a:pPr algn="ctr">
                        <a:lnSpc>
                          <a:spcPts val="2940"/>
                        </a:lnSpc>
                        <a:defRPr/>
                      </a:pPr>
                      <a:r>
                        <a:rPr lang="en-US" sz="2100">
                          <a:solidFill>
                            <a:srgbClr val="000000"/>
                          </a:solidFill>
                          <a:latin typeface="TT Drugs"/>
                          <a:ea typeface="TT Drugs"/>
                          <a:cs typeface="TT Drugs"/>
                          <a:sym typeface="TT Drugs"/>
                        </a:rPr>
                        <a:t>Empieza a grabar, y pulsa pausa entre tomas si es necesario.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10101"/>
                      </a:solidFill>
                      <a:prstDash val="solid"/>
                      <a:round/>
                      <a:headEnd type="none" w="med" len="med"/>
                      <a:tailEnd type="none" w="med" len="med"/>
                    </a:lnT>
                    <a:lnB cmpd="sng" algn="ctr" cap="flat" w="9525">
                      <a:solidFill>
                        <a:srgbClr val="010101"/>
                      </a:solidFill>
                      <a:prstDash val="solid"/>
                      <a:round/>
                      <a:headEnd type="none" w="med" len="med"/>
                      <a:tailEnd type="none" w="med" len="med"/>
                    </a:lnB>
                  </a:tcPr>
                </a:tc>
              </a:tr>
              <a:tr h="1753644">
                <a:tc>
                  <a:txBody>
                    <a:bodyPr anchor="t" rtlCol="false"/>
                    <a:lstStyle/>
                    <a:p>
                      <a:pPr algn="ctr">
                        <a:lnSpc>
                          <a:spcPts val="2940"/>
                        </a:lnSpc>
                        <a:defRPr/>
                      </a:pPr>
                      <a:r>
                        <a:rPr lang="en-US" sz="2100">
                          <a:solidFill>
                            <a:srgbClr val="000000"/>
                          </a:solidFill>
                          <a:latin typeface="TT Drugs"/>
                          <a:ea typeface="TT Drugs"/>
                          <a:cs typeface="TT Drugs"/>
                          <a:sym typeface="TT Drugs"/>
                        </a:rPr>
                        <a:t>Cuando hayas terminado, descarga tu presentación en formato MP4</a:t>
                      </a:r>
                      <a:endParaRPr lang="en-US" sz="1100"/>
                    </a:p>
                    <a:p>
                      <a:pPr algn="ctr">
                        <a:lnSpc>
                          <a:spcPts val="2940"/>
                        </a:lnSpc>
                      </a:pPr>
                      <a:r>
                        <a:rPr lang="en-US" sz="2100">
                          <a:solidFill>
                            <a:srgbClr val="000000"/>
                          </a:solidFill>
                          <a:latin typeface="TT Drugs"/>
                          <a:ea typeface="TT Drugs"/>
                          <a:cs typeface="TT Drugs"/>
                          <a:sym typeface="TT Drugs"/>
                        </a:rPr>
                        <a:t>u obtén un enlace a tu grabación y compártela con los demás.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10101"/>
                      </a:solidFill>
                      <a:prstDash val="solid"/>
                      <a:round/>
                      <a:headEnd type="none" w="med" len="med"/>
                      <a:tailEnd type="none" w="med" len="med"/>
                    </a:lnT>
                    <a:lnB cmpd="sng" algn="ctr" cap="flat" w="9525">
                      <a:solidFill>
                        <a:srgbClr val="010101"/>
                      </a:solidFill>
                      <a:prstDash val="solid"/>
                      <a:round/>
                      <a:headEnd type="none" w="med" len="med"/>
                      <a:tailEnd type="none" w="med" len="med"/>
                    </a:lnB>
                  </a:tcPr>
                </a:tc>
              </a:tr>
              <a:tr h="1753644">
                <a:tc>
                  <a:txBody>
                    <a:bodyPr anchor="t" rtlCol="false"/>
                    <a:lstStyle/>
                    <a:p>
                      <a:pPr algn="ctr">
                        <a:lnSpc>
                          <a:spcPts val="2940"/>
                        </a:lnSpc>
                        <a:defRPr/>
                      </a:pPr>
                      <a:r>
                        <a:rPr lang="en-US" sz="2100">
                          <a:solidFill>
                            <a:srgbClr val="000000"/>
                          </a:solidFill>
                          <a:latin typeface="TT Drugs"/>
                          <a:ea typeface="TT Drugs"/>
                          <a:cs typeface="TT Drugs"/>
                          <a:sym typeface="TT Drugs"/>
                        </a:rPr>
                        <a:t>También puedes grabar un vídeo dentro del editor.</a:t>
                      </a:r>
                      <a:endParaRPr lang="en-US" sz="1100"/>
                    </a:p>
                    <a:p>
                      <a:pPr algn="ctr">
                        <a:lnSpc>
                          <a:spcPts val="2940"/>
                        </a:lnSpc>
                      </a:pPr>
                      <a:r>
                        <a:rPr lang="en-US" sz="2100">
                          <a:solidFill>
                            <a:srgbClr val="000000"/>
                          </a:solidFill>
                          <a:latin typeface="TT Drugs"/>
                          <a:ea typeface="TT Drugs"/>
                          <a:cs typeface="TT Drugs"/>
                          <a:sym typeface="TT Drugs"/>
                        </a:rPr>
                        <a:t>Ve a "Subidas" y haz clic en "Grábate".</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10101"/>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494365" y="1546412"/>
          <a:ext cx="8067929" cy="7226180"/>
        </p:xfrm>
        <a:graphic>
          <a:graphicData uri="http://schemas.openxmlformats.org/drawingml/2006/table">
            <a:tbl>
              <a:tblPr/>
              <a:tblGrid>
                <a:gridCol w="4033965"/>
                <a:gridCol w="4033965"/>
              </a:tblGrid>
              <a:tr h="1622277">
                <a:tc>
                  <a:txBody>
                    <a:bodyPr anchor="t" rtlCol="false"/>
                    <a:lstStyle/>
                    <a:p>
                      <a:pPr algn="ctr">
                        <a:lnSpc>
                          <a:spcPts val="4200"/>
                        </a:lnSpc>
                        <a:defRPr/>
                      </a:pPr>
                      <a:r>
                        <a:rPr lang="en-US" sz="3000">
                          <a:solidFill>
                            <a:srgbClr val="000000"/>
                          </a:solidFill>
                          <a:latin typeface="TT Drugs"/>
                          <a:ea typeface="TT Drugs"/>
                          <a:cs typeface="TT Drugs"/>
                          <a:sym typeface="TT Drugs"/>
                        </a:rPr>
                        <a:t>B para desenfoque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TT Drugs"/>
                          <a:ea typeface="TT Drugs"/>
                          <a:cs typeface="TT Drugs"/>
                          <a:sym typeface="TT Drugs"/>
                        </a:rPr>
                        <a:t>C para confeti</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931049">
                <a:tc>
                  <a:txBody>
                    <a:bodyPr anchor="t" rtlCol="false"/>
                    <a:lstStyle/>
                    <a:p>
                      <a:pPr algn="ctr">
                        <a:lnSpc>
                          <a:spcPts val="4200"/>
                        </a:lnSpc>
                        <a:defRPr/>
                      </a:pPr>
                      <a:r>
                        <a:rPr lang="en-US" sz="3000">
                          <a:solidFill>
                            <a:srgbClr val="000000"/>
                          </a:solidFill>
                          <a:latin typeface="TT Drugs"/>
                          <a:ea typeface="TT Drugs"/>
                          <a:cs typeface="TT Drugs"/>
                          <a:sym typeface="TT Drugs"/>
                        </a:rPr>
                        <a:t>D para redoble de tambores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TT Drugs"/>
                          <a:ea typeface="TT Drugs"/>
                          <a:cs typeface="TT Drugs"/>
                          <a:sym typeface="TT Drugs"/>
                        </a:rPr>
                        <a:t>M para micrófono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622277">
                <a:tc>
                  <a:txBody>
                    <a:bodyPr anchor="t" rtlCol="false"/>
                    <a:lstStyle/>
                    <a:p>
                      <a:pPr algn="ctr">
                        <a:lnSpc>
                          <a:spcPts val="4200"/>
                        </a:lnSpc>
                        <a:defRPr/>
                      </a:pPr>
                      <a:r>
                        <a:rPr lang="en-US" sz="3000">
                          <a:solidFill>
                            <a:srgbClr val="000000"/>
                          </a:solidFill>
                          <a:latin typeface="TT Drugs"/>
                          <a:ea typeface="TT Drugs"/>
                          <a:cs typeface="TT Drugs"/>
                          <a:sym typeface="TT Drugs"/>
                        </a:rPr>
                        <a:t>O para burbujas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TT Drugs"/>
                          <a:ea typeface="TT Drugs"/>
                          <a:cs typeface="TT Drugs"/>
                          <a:sym typeface="TT Drugs"/>
                        </a:rPr>
                        <a:t>Q para silencio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050578">
                <a:tc>
                  <a:txBody>
                    <a:bodyPr anchor="t" rtlCol="false"/>
                    <a:lstStyle/>
                    <a:p>
                      <a:pPr algn="ctr">
                        <a:lnSpc>
                          <a:spcPts val="4200"/>
                        </a:lnSpc>
                        <a:defRPr/>
                      </a:pPr>
                      <a:r>
                        <a:rPr lang="en-US" sz="3000">
                          <a:solidFill>
                            <a:srgbClr val="000000"/>
                          </a:solidFill>
                          <a:latin typeface="TT Drugs"/>
                          <a:ea typeface="TT Drugs"/>
                          <a:cs typeface="TT Drugs"/>
                          <a:sym typeface="TT Drugs"/>
                        </a:rPr>
                        <a:t>U para desvelar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TT Drugs"/>
                          <a:ea typeface="TT Drugs"/>
                          <a:cs typeface="TT Drugs"/>
                          <a:sym typeface="TT Drugs"/>
                        </a:rPr>
                        <a:t>Cualquier número del 0 al 9 para un temporizador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633818" y="1863979"/>
            <a:ext cx="5059131" cy="2063550"/>
          </a:xfrm>
          <a:prstGeom prst="rect">
            <a:avLst/>
          </a:prstGeom>
        </p:spPr>
        <p:txBody>
          <a:bodyPr anchor="t" rtlCol="false" tIns="0" lIns="0" bIns="0" rIns="0">
            <a:spAutoFit/>
          </a:bodyPr>
          <a:lstStyle/>
          <a:p>
            <a:pPr algn="l" marL="0" indent="0" lvl="0">
              <a:lnSpc>
                <a:spcPts val="8253"/>
              </a:lnSpc>
              <a:spcBef>
                <a:spcPct val="0"/>
              </a:spcBef>
            </a:pPr>
            <a:r>
              <a:rPr lang="en-US" sz="5980" spc="586" u="none">
                <a:solidFill>
                  <a:srgbClr val="231F20"/>
                </a:solidFill>
                <a:latin typeface="TT Drugs"/>
                <a:ea typeface="TT Drugs"/>
                <a:cs typeface="TT Drugs"/>
                <a:sym typeface="TT Drugs"/>
              </a:rPr>
              <a:t>PÁGINA DE RECURSOS</a:t>
            </a:r>
          </a:p>
        </p:txBody>
      </p:sp>
      <p:sp>
        <p:nvSpPr>
          <p:cNvPr name="TextBox 4" id="4"/>
          <p:cNvSpPr txBox="true"/>
          <p:nvPr/>
        </p:nvSpPr>
        <p:spPr>
          <a:xfrm rot="0">
            <a:off x="1633818" y="6136005"/>
            <a:ext cx="5243646" cy="3122295"/>
          </a:xfrm>
          <a:prstGeom prst="rect">
            <a:avLst/>
          </a:prstGeom>
        </p:spPr>
        <p:txBody>
          <a:bodyPr anchor="t" rtlCol="false" tIns="0" lIns="0" bIns="0" rIns="0">
            <a:spAutoFit/>
          </a:bodyPr>
          <a:lstStyle/>
          <a:p>
            <a:pPr algn="l">
              <a:lnSpc>
                <a:spcPts val="3120"/>
              </a:lnSpc>
            </a:pPr>
            <a:r>
              <a:rPr lang="en-US" sz="2400">
                <a:solidFill>
                  <a:srgbClr val="000000"/>
                </a:solidFill>
                <a:latin typeface="TT Drugs"/>
                <a:ea typeface="TT Drugs"/>
                <a:cs typeface="TT Drugs"/>
                <a:sym typeface="TT Drugs"/>
              </a:rPr>
              <a:t>Encuentra la magia y la diversión en las presentaciones con Presentaciones. Pulsa las siguientes teclas mientras estás en el modo Presentar </a:t>
            </a:r>
          </a:p>
          <a:p>
            <a:pPr algn="l">
              <a:lnSpc>
                <a:spcPts val="3120"/>
              </a:lnSpc>
            </a:pPr>
          </a:p>
          <a:p>
            <a:pPr algn="l" marL="0" indent="0" lvl="0">
              <a:lnSpc>
                <a:spcPts val="3120"/>
              </a:lnSpc>
              <a:spcBef>
                <a:spcPct val="0"/>
              </a:spcBef>
            </a:pPr>
            <a:r>
              <a:rPr lang="en-US" sz="2400">
                <a:solidFill>
                  <a:srgbClr val="000000"/>
                </a:solidFill>
                <a:latin typeface="TT Drugs"/>
                <a:ea typeface="TT Drugs"/>
                <a:cs typeface="TT Drugs"/>
                <a:sym typeface="TT Drugs"/>
              </a:rPr>
              <a:t>Borra u oculta esta página antes de presentar.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287000"/>
            <a:chOff x="0" y="0"/>
            <a:chExt cx="2005255" cy="2709333"/>
          </a:xfrm>
        </p:grpSpPr>
        <p:sp>
          <p:nvSpPr>
            <p:cNvPr name="Freeform 3" id="3"/>
            <p:cNvSpPr/>
            <p:nvPr/>
          </p:nvSpPr>
          <p:spPr>
            <a:xfrm flipH="false" flipV="false" rot="0">
              <a:off x="0" y="0"/>
              <a:ext cx="2005255" cy="2709333"/>
            </a:xfrm>
            <a:custGeom>
              <a:avLst/>
              <a:gdLst/>
              <a:ahLst/>
              <a:cxnLst/>
              <a:rect r="r" b="b" t="t" l="l"/>
              <a:pathLst>
                <a:path h="2709333" w="2005255">
                  <a:moveTo>
                    <a:pt x="0" y="0"/>
                  </a:moveTo>
                  <a:lnTo>
                    <a:pt x="2005255" y="0"/>
                  </a:lnTo>
                  <a:lnTo>
                    <a:pt x="2005255" y="2709333"/>
                  </a:lnTo>
                  <a:lnTo>
                    <a:pt x="0" y="2709333"/>
                  </a:lnTo>
                  <a:close/>
                </a:path>
              </a:pathLst>
            </a:custGeom>
            <a:solidFill>
              <a:srgbClr val="BFE5EF">
                <a:alpha val="60784"/>
              </a:srgbClr>
            </a:solidFill>
          </p:spPr>
        </p:sp>
        <p:sp>
          <p:nvSpPr>
            <p:cNvPr name="TextBox 4" id="4"/>
            <p:cNvSpPr txBox="true"/>
            <p:nvPr/>
          </p:nvSpPr>
          <p:spPr>
            <a:xfrm>
              <a:off x="0" y="-19050"/>
              <a:ext cx="2005255" cy="272838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79762"/>
            <a:ext cx="7613702" cy="10366762"/>
          </a:xfrm>
          <a:custGeom>
            <a:avLst/>
            <a:gdLst/>
            <a:ahLst/>
            <a:cxnLst/>
            <a:rect r="r" b="b" t="t" l="l"/>
            <a:pathLst>
              <a:path h="10366762" w="7613702">
                <a:moveTo>
                  <a:pt x="0" y="0"/>
                </a:moveTo>
                <a:lnTo>
                  <a:pt x="7613702" y="0"/>
                </a:lnTo>
                <a:lnTo>
                  <a:pt x="7613702" y="10366762"/>
                </a:lnTo>
                <a:lnTo>
                  <a:pt x="0" y="10366762"/>
                </a:lnTo>
                <a:lnTo>
                  <a:pt x="0" y="0"/>
                </a:lnTo>
                <a:close/>
              </a:path>
            </a:pathLst>
          </a:custGeom>
          <a:blipFill>
            <a:blip r:embed="rId2">
              <a:alphaModFix amt="35000"/>
            </a:blip>
            <a:stretch>
              <a:fillRect l="0" t="0" r="-104175" b="0"/>
            </a:stretch>
          </a:blipFill>
        </p:spPr>
      </p:sp>
      <p:grpSp>
        <p:nvGrpSpPr>
          <p:cNvPr name="Group 6" id="6"/>
          <p:cNvGrpSpPr/>
          <p:nvPr/>
        </p:nvGrpSpPr>
        <p:grpSpPr>
          <a:xfrm rot="0">
            <a:off x="6444850" y="2604749"/>
            <a:ext cx="6636723" cy="6493178"/>
            <a:chOff x="0" y="0"/>
            <a:chExt cx="1747943" cy="1710138"/>
          </a:xfrm>
        </p:grpSpPr>
        <p:sp>
          <p:nvSpPr>
            <p:cNvPr name="Freeform 7" id="7"/>
            <p:cNvSpPr/>
            <p:nvPr/>
          </p:nvSpPr>
          <p:spPr>
            <a:xfrm flipH="false" flipV="false" rot="0">
              <a:off x="0" y="0"/>
              <a:ext cx="1747944" cy="1710137"/>
            </a:xfrm>
            <a:custGeom>
              <a:avLst/>
              <a:gdLst/>
              <a:ahLst/>
              <a:cxnLst/>
              <a:rect r="r" b="b" t="t" l="l"/>
              <a:pathLst>
                <a:path h="1710137" w="1747944">
                  <a:moveTo>
                    <a:pt x="0" y="0"/>
                  </a:moveTo>
                  <a:lnTo>
                    <a:pt x="1747944" y="0"/>
                  </a:lnTo>
                  <a:lnTo>
                    <a:pt x="1747944" y="1710137"/>
                  </a:lnTo>
                  <a:lnTo>
                    <a:pt x="0" y="1710137"/>
                  </a:lnTo>
                  <a:close/>
                </a:path>
              </a:pathLst>
            </a:custGeom>
            <a:solidFill>
              <a:srgbClr val="BFE5EF"/>
            </a:solidFill>
          </p:spPr>
        </p:sp>
        <p:sp>
          <p:nvSpPr>
            <p:cNvPr name="TextBox 8" id="8"/>
            <p:cNvSpPr txBox="true"/>
            <p:nvPr/>
          </p:nvSpPr>
          <p:spPr>
            <a:xfrm>
              <a:off x="0" y="-19050"/>
              <a:ext cx="1747943" cy="1729188"/>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6983906" y="1436099"/>
            <a:ext cx="5024086" cy="1016250"/>
          </a:xfrm>
          <a:prstGeom prst="rect">
            <a:avLst/>
          </a:prstGeom>
        </p:spPr>
        <p:txBody>
          <a:bodyPr anchor="t" rtlCol="false" tIns="0" lIns="0" bIns="0" rIns="0">
            <a:spAutoFit/>
          </a:bodyPr>
          <a:lstStyle/>
          <a:p>
            <a:pPr algn="ctr">
              <a:lnSpc>
                <a:spcPts val="8226"/>
              </a:lnSpc>
            </a:pPr>
            <a:r>
              <a:rPr lang="en-US" sz="5961" spc="584">
                <a:solidFill>
                  <a:srgbClr val="231F20"/>
                </a:solidFill>
                <a:latin typeface="TT Drugs"/>
                <a:ea typeface="TT Drugs"/>
                <a:cs typeface="TT Drugs"/>
                <a:sym typeface="TT Drugs"/>
              </a:rPr>
              <a:t>Agenda</a:t>
            </a:r>
          </a:p>
        </p:txBody>
      </p:sp>
      <p:sp>
        <p:nvSpPr>
          <p:cNvPr name="TextBox 10" id="10"/>
          <p:cNvSpPr txBox="true"/>
          <p:nvPr/>
        </p:nvSpPr>
        <p:spPr>
          <a:xfrm rot="0">
            <a:off x="6656882" y="3222852"/>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01</a:t>
            </a:r>
          </a:p>
        </p:txBody>
      </p:sp>
      <p:sp>
        <p:nvSpPr>
          <p:cNvPr name="TextBox 11" id="11"/>
          <p:cNvSpPr txBox="true"/>
          <p:nvPr/>
        </p:nvSpPr>
        <p:spPr>
          <a:xfrm rot="0">
            <a:off x="6656882" y="3870552"/>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02</a:t>
            </a:r>
          </a:p>
        </p:txBody>
      </p:sp>
      <p:sp>
        <p:nvSpPr>
          <p:cNvPr name="TextBox 12" id="12"/>
          <p:cNvSpPr txBox="true"/>
          <p:nvPr/>
        </p:nvSpPr>
        <p:spPr>
          <a:xfrm rot="0">
            <a:off x="6656882" y="4517976"/>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03</a:t>
            </a:r>
          </a:p>
        </p:txBody>
      </p:sp>
      <p:sp>
        <p:nvSpPr>
          <p:cNvPr name="TextBox 13" id="13"/>
          <p:cNvSpPr txBox="true"/>
          <p:nvPr/>
        </p:nvSpPr>
        <p:spPr>
          <a:xfrm rot="0">
            <a:off x="6676483" y="5384475"/>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04</a:t>
            </a:r>
          </a:p>
        </p:txBody>
      </p:sp>
      <p:sp>
        <p:nvSpPr>
          <p:cNvPr name="TextBox 14" id="14"/>
          <p:cNvSpPr txBox="true"/>
          <p:nvPr/>
        </p:nvSpPr>
        <p:spPr>
          <a:xfrm rot="0">
            <a:off x="6676483" y="6250974"/>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05</a:t>
            </a:r>
          </a:p>
        </p:txBody>
      </p:sp>
      <p:sp>
        <p:nvSpPr>
          <p:cNvPr name="TextBox 15" id="15"/>
          <p:cNvSpPr txBox="true"/>
          <p:nvPr/>
        </p:nvSpPr>
        <p:spPr>
          <a:xfrm rot="0">
            <a:off x="6656882" y="7032024"/>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06</a:t>
            </a:r>
          </a:p>
        </p:txBody>
      </p:sp>
      <p:sp>
        <p:nvSpPr>
          <p:cNvPr name="TextBox 16" id="16"/>
          <p:cNvSpPr txBox="true"/>
          <p:nvPr/>
        </p:nvSpPr>
        <p:spPr>
          <a:xfrm rot="0">
            <a:off x="6676483" y="7813074"/>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07</a:t>
            </a:r>
          </a:p>
        </p:txBody>
      </p:sp>
      <p:sp>
        <p:nvSpPr>
          <p:cNvPr name="TextBox 17" id="17"/>
          <p:cNvSpPr txBox="true"/>
          <p:nvPr/>
        </p:nvSpPr>
        <p:spPr>
          <a:xfrm rot="0">
            <a:off x="8032960" y="3321279"/>
            <a:ext cx="5790503" cy="428073"/>
          </a:xfrm>
          <a:prstGeom prst="rect">
            <a:avLst/>
          </a:prstGeom>
        </p:spPr>
        <p:txBody>
          <a:bodyPr anchor="t" rtlCol="false" tIns="0" lIns="0" bIns="0" rIns="0">
            <a:spAutoFit/>
          </a:bodyPr>
          <a:lstStyle/>
          <a:p>
            <a:pPr algn="l">
              <a:lnSpc>
                <a:spcPts val="3483"/>
              </a:lnSpc>
            </a:pPr>
            <a:r>
              <a:rPr lang="en-US" sz="2524" spc="247">
                <a:solidFill>
                  <a:srgbClr val="231F20"/>
                </a:solidFill>
                <a:latin typeface="TT Drugs"/>
                <a:ea typeface="TT Drugs"/>
                <a:cs typeface="TT Drugs"/>
                <a:sym typeface="TT Drugs"/>
              </a:rPr>
              <a:t>Objetivos generales</a:t>
            </a:r>
          </a:p>
        </p:txBody>
      </p:sp>
      <p:sp>
        <p:nvSpPr>
          <p:cNvPr name="TextBox 18" id="18"/>
          <p:cNvSpPr txBox="true"/>
          <p:nvPr/>
        </p:nvSpPr>
        <p:spPr>
          <a:xfrm rot="0">
            <a:off x="8032960" y="3966078"/>
            <a:ext cx="6076629" cy="428073"/>
          </a:xfrm>
          <a:prstGeom prst="rect">
            <a:avLst/>
          </a:prstGeom>
        </p:spPr>
        <p:txBody>
          <a:bodyPr anchor="t" rtlCol="false" tIns="0" lIns="0" bIns="0" rIns="0">
            <a:spAutoFit/>
          </a:bodyPr>
          <a:lstStyle/>
          <a:p>
            <a:pPr algn="l">
              <a:lnSpc>
                <a:spcPts val="3483"/>
              </a:lnSpc>
            </a:pPr>
            <a:r>
              <a:rPr lang="en-US" sz="2524" spc="247">
                <a:solidFill>
                  <a:srgbClr val="231F20"/>
                </a:solidFill>
                <a:latin typeface="TT Drugs"/>
                <a:ea typeface="TT Drugs"/>
                <a:cs typeface="TT Drugs"/>
                <a:sym typeface="TT Drugs"/>
              </a:rPr>
              <a:t>Metodología Utilizada</a:t>
            </a:r>
          </a:p>
        </p:txBody>
      </p:sp>
      <p:sp>
        <p:nvSpPr>
          <p:cNvPr name="TextBox 19" id="19"/>
          <p:cNvSpPr txBox="true"/>
          <p:nvPr/>
        </p:nvSpPr>
        <p:spPr>
          <a:xfrm rot="0">
            <a:off x="8032960" y="4613226"/>
            <a:ext cx="579050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TT Drugs"/>
                <a:ea typeface="TT Drugs"/>
                <a:cs typeface="TT Drugs"/>
                <a:sym typeface="TT Drugs"/>
              </a:rPr>
              <a:t>Cliente</a:t>
            </a:r>
          </a:p>
        </p:txBody>
      </p:sp>
      <p:sp>
        <p:nvSpPr>
          <p:cNvPr name="TextBox 20" id="20"/>
          <p:cNvSpPr txBox="true"/>
          <p:nvPr/>
        </p:nvSpPr>
        <p:spPr>
          <a:xfrm rot="0">
            <a:off x="8052561" y="5260926"/>
            <a:ext cx="4571698" cy="86622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TT Drugs"/>
                <a:ea typeface="TT Drugs"/>
                <a:cs typeface="TT Drugs"/>
                <a:sym typeface="TT Drugs"/>
              </a:rPr>
              <a:t>Funcionalidades principales</a:t>
            </a:r>
          </a:p>
        </p:txBody>
      </p:sp>
      <p:sp>
        <p:nvSpPr>
          <p:cNvPr name="TextBox 21" id="21"/>
          <p:cNvSpPr txBox="true"/>
          <p:nvPr/>
        </p:nvSpPr>
        <p:spPr>
          <a:xfrm rot="0">
            <a:off x="8032960" y="6391000"/>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TT Drugs"/>
                <a:ea typeface="TT Drugs"/>
                <a:cs typeface="TT Drugs"/>
                <a:sym typeface="TT Drugs"/>
              </a:rPr>
              <a:t>Sprints Realizados</a:t>
            </a:r>
          </a:p>
        </p:txBody>
      </p:sp>
      <p:sp>
        <p:nvSpPr>
          <p:cNvPr name="TextBox 22" id="22"/>
          <p:cNvSpPr txBox="true"/>
          <p:nvPr/>
        </p:nvSpPr>
        <p:spPr>
          <a:xfrm rot="0">
            <a:off x="8032960" y="7127550"/>
            <a:ext cx="579050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TT Drugs"/>
                <a:ea typeface="TT Drugs"/>
                <a:cs typeface="TT Drugs"/>
                <a:sym typeface="TT Drugs"/>
              </a:rPr>
              <a:t>Presentación del prototipo</a:t>
            </a:r>
          </a:p>
        </p:txBody>
      </p:sp>
      <p:sp>
        <p:nvSpPr>
          <p:cNvPr name="TextBox 23" id="23"/>
          <p:cNvSpPr txBox="true"/>
          <p:nvPr/>
        </p:nvSpPr>
        <p:spPr>
          <a:xfrm rot="0">
            <a:off x="8032960" y="7908600"/>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TT Drugs"/>
                <a:ea typeface="TT Drugs"/>
                <a:cs typeface="TT Drugs"/>
                <a:sym typeface="TT Drugs"/>
              </a:rPr>
              <a:t>Conclusión</a:t>
            </a:r>
          </a:p>
        </p:txBody>
      </p:sp>
      <p:sp>
        <p:nvSpPr>
          <p:cNvPr name="Freeform 24" id="24"/>
          <p:cNvSpPr/>
          <p:nvPr/>
        </p:nvSpPr>
        <p:spPr>
          <a:xfrm flipH="false" flipV="false" rot="0">
            <a:off x="784129" y="656705"/>
            <a:ext cx="3022722" cy="743989"/>
          </a:xfrm>
          <a:custGeom>
            <a:avLst/>
            <a:gdLst/>
            <a:ahLst/>
            <a:cxnLst/>
            <a:rect r="r" b="b" t="t" l="l"/>
            <a:pathLst>
              <a:path h="743989" w="3022722">
                <a:moveTo>
                  <a:pt x="0" y="0"/>
                </a:moveTo>
                <a:lnTo>
                  <a:pt x="3022722" y="0"/>
                </a:lnTo>
                <a:lnTo>
                  <a:pt x="3022722" y="743990"/>
                </a:lnTo>
                <a:lnTo>
                  <a:pt x="0" y="743990"/>
                </a:lnTo>
                <a:lnTo>
                  <a:pt x="0" y="0"/>
                </a:lnTo>
                <a:close/>
              </a:path>
            </a:pathLst>
          </a:custGeom>
          <a:blipFill>
            <a:blip r:embed="rId3">
              <a:alphaModFix amt="50000"/>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BFE5EF"/>
            </a:solidFill>
            <a:ln cap="sq">
              <a:noFill/>
              <a:prstDash val="solid"/>
              <a:miter/>
            </a:ln>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752235" y="1049603"/>
            <a:ext cx="5507065" cy="8208697"/>
          </a:xfrm>
          <a:custGeom>
            <a:avLst/>
            <a:gdLst/>
            <a:ahLst/>
            <a:cxnLst/>
            <a:rect r="r" b="b" t="t" l="l"/>
            <a:pathLst>
              <a:path h="8208697" w="5507065">
                <a:moveTo>
                  <a:pt x="0" y="0"/>
                </a:moveTo>
                <a:lnTo>
                  <a:pt x="5507065" y="0"/>
                </a:lnTo>
                <a:lnTo>
                  <a:pt x="5507065" y="8208697"/>
                </a:lnTo>
                <a:lnTo>
                  <a:pt x="0" y="8208697"/>
                </a:lnTo>
                <a:lnTo>
                  <a:pt x="0" y="0"/>
                </a:lnTo>
                <a:close/>
              </a:path>
            </a:pathLst>
          </a:custGeom>
          <a:blipFill>
            <a:blip r:embed="rId2"/>
            <a:stretch>
              <a:fillRect l="-64669" t="0" r="-58777" b="0"/>
            </a:stretch>
          </a:blipFill>
        </p:spPr>
      </p:sp>
      <p:grpSp>
        <p:nvGrpSpPr>
          <p:cNvPr name="Group 6" id="6"/>
          <p:cNvGrpSpPr/>
          <p:nvPr/>
        </p:nvGrpSpPr>
        <p:grpSpPr>
          <a:xfrm rot="0">
            <a:off x="9809442" y="3272883"/>
            <a:ext cx="1488692" cy="1488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141486" y="3495541"/>
            <a:ext cx="956147" cy="970260"/>
          </a:xfrm>
          <a:custGeom>
            <a:avLst/>
            <a:gdLst/>
            <a:ahLst/>
            <a:cxnLst/>
            <a:rect r="r" b="b" t="t" l="l"/>
            <a:pathLst>
              <a:path h="970260" w="956147">
                <a:moveTo>
                  <a:pt x="0" y="0"/>
                </a:moveTo>
                <a:lnTo>
                  <a:pt x="956147" y="0"/>
                </a:lnTo>
                <a:lnTo>
                  <a:pt x="956147" y="970260"/>
                </a:lnTo>
                <a:lnTo>
                  <a:pt x="0" y="9702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833222" y="5254306"/>
            <a:ext cx="1488692" cy="14886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0090753" y="5475934"/>
            <a:ext cx="1006880" cy="1023630"/>
          </a:xfrm>
          <a:custGeom>
            <a:avLst/>
            <a:gdLst/>
            <a:ahLst/>
            <a:cxnLst/>
            <a:rect r="r" b="b" t="t" l="l"/>
            <a:pathLst>
              <a:path h="1023630" w="1006880">
                <a:moveTo>
                  <a:pt x="0" y="0"/>
                </a:moveTo>
                <a:lnTo>
                  <a:pt x="1006880" y="0"/>
                </a:lnTo>
                <a:lnTo>
                  <a:pt x="1006880" y="1023630"/>
                </a:lnTo>
                <a:lnTo>
                  <a:pt x="0" y="1023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9809442" y="7236493"/>
            <a:ext cx="1488692" cy="14886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172483" y="7477993"/>
            <a:ext cx="894152" cy="1005692"/>
          </a:xfrm>
          <a:custGeom>
            <a:avLst/>
            <a:gdLst/>
            <a:ahLst/>
            <a:cxnLst/>
            <a:rect r="r" b="b" t="t" l="l"/>
            <a:pathLst>
              <a:path h="1005692" w="894152">
                <a:moveTo>
                  <a:pt x="0" y="0"/>
                </a:moveTo>
                <a:lnTo>
                  <a:pt x="894152" y="0"/>
                </a:lnTo>
                <a:lnTo>
                  <a:pt x="894152" y="1005693"/>
                </a:lnTo>
                <a:lnTo>
                  <a:pt x="0" y="10056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146680" y="944828"/>
            <a:ext cx="8497168" cy="982722"/>
          </a:xfrm>
          <a:prstGeom prst="rect">
            <a:avLst/>
          </a:prstGeom>
        </p:spPr>
        <p:txBody>
          <a:bodyPr anchor="t" rtlCol="false" tIns="0" lIns="0" bIns="0" rIns="0">
            <a:spAutoFit/>
          </a:bodyPr>
          <a:lstStyle/>
          <a:p>
            <a:pPr algn="ctr" marL="0" indent="0" lvl="0">
              <a:lnSpc>
                <a:spcPts val="7950"/>
              </a:lnSpc>
              <a:spcBef>
                <a:spcPct val="0"/>
              </a:spcBef>
            </a:pPr>
            <a:r>
              <a:rPr lang="en-US" sz="5761" spc="564">
                <a:solidFill>
                  <a:srgbClr val="231F20"/>
                </a:solidFill>
                <a:latin typeface="TT Drugs"/>
                <a:ea typeface="TT Drugs"/>
                <a:cs typeface="TT Drugs"/>
                <a:sym typeface="TT Drugs"/>
              </a:rPr>
              <a:t>Objetivos Generales</a:t>
            </a:r>
          </a:p>
        </p:txBody>
      </p:sp>
      <p:sp>
        <p:nvSpPr>
          <p:cNvPr name="TextBox 19" id="19"/>
          <p:cNvSpPr txBox="true"/>
          <p:nvPr/>
        </p:nvSpPr>
        <p:spPr>
          <a:xfrm rot="0">
            <a:off x="3880002" y="3564113"/>
            <a:ext cx="5650234" cy="895219"/>
          </a:xfrm>
          <a:prstGeom prst="rect">
            <a:avLst/>
          </a:prstGeom>
        </p:spPr>
        <p:txBody>
          <a:bodyPr anchor="t" rtlCol="false" tIns="0" lIns="0" bIns="0" rIns="0">
            <a:spAutoFit/>
          </a:bodyPr>
          <a:lstStyle/>
          <a:p>
            <a:pPr algn="r" marL="0" indent="0" lvl="0">
              <a:lnSpc>
                <a:spcPts val="2419"/>
              </a:lnSpc>
              <a:spcBef>
                <a:spcPct val="0"/>
              </a:spcBef>
            </a:pPr>
            <a:r>
              <a:rPr lang="en-US" sz="1753" spc="171">
                <a:solidFill>
                  <a:srgbClr val="231F20"/>
                </a:solidFill>
                <a:latin typeface="TT Drugs"/>
                <a:ea typeface="TT Drugs"/>
                <a:cs typeface="TT Drugs"/>
                <a:sym typeface="TT Drugs"/>
              </a:rPr>
              <a:t>Se entregarán horas relacionadas a un proyecto, lo que permitirá optimizar la asignación de horas</a:t>
            </a:r>
          </a:p>
        </p:txBody>
      </p:sp>
      <p:sp>
        <p:nvSpPr>
          <p:cNvPr name="TextBox 20" id="20"/>
          <p:cNvSpPr txBox="true"/>
          <p:nvPr/>
        </p:nvSpPr>
        <p:spPr>
          <a:xfrm rot="0">
            <a:off x="3903782" y="3141338"/>
            <a:ext cx="5626454" cy="353173"/>
          </a:xfrm>
          <a:prstGeom prst="rect">
            <a:avLst/>
          </a:prstGeom>
        </p:spPr>
        <p:txBody>
          <a:bodyPr anchor="t" rtlCol="false" tIns="0" lIns="0" bIns="0" rIns="0">
            <a:spAutoFit/>
          </a:bodyPr>
          <a:lstStyle/>
          <a:p>
            <a:pPr algn="r" marL="0" indent="0" lvl="0">
              <a:lnSpc>
                <a:spcPts val="2829"/>
              </a:lnSpc>
              <a:spcBef>
                <a:spcPct val="0"/>
              </a:spcBef>
            </a:pPr>
            <a:r>
              <a:rPr lang="en-US" b="true" sz="2050" spc="200">
                <a:solidFill>
                  <a:srgbClr val="0071BC"/>
                </a:solidFill>
                <a:latin typeface="TT Drugs Bold"/>
                <a:ea typeface="TT Drugs Bold"/>
                <a:cs typeface="TT Drugs Bold"/>
                <a:sym typeface="TT Drugs Bold"/>
              </a:rPr>
              <a:t>APOYAR LA ASIGNACIÓN DE HORAS</a:t>
            </a:r>
          </a:p>
        </p:txBody>
      </p:sp>
      <p:sp>
        <p:nvSpPr>
          <p:cNvPr name="TextBox 21" id="21"/>
          <p:cNvSpPr txBox="true"/>
          <p:nvPr/>
        </p:nvSpPr>
        <p:spPr>
          <a:xfrm rot="0">
            <a:off x="3903782" y="5545536"/>
            <a:ext cx="5650234" cy="592976"/>
          </a:xfrm>
          <a:prstGeom prst="rect">
            <a:avLst/>
          </a:prstGeom>
        </p:spPr>
        <p:txBody>
          <a:bodyPr anchor="t" rtlCol="false" tIns="0" lIns="0" bIns="0" rIns="0">
            <a:spAutoFit/>
          </a:bodyPr>
          <a:lstStyle/>
          <a:p>
            <a:pPr algn="r" marL="0" indent="0" lvl="0">
              <a:lnSpc>
                <a:spcPts val="2419"/>
              </a:lnSpc>
              <a:spcBef>
                <a:spcPct val="0"/>
              </a:spcBef>
            </a:pPr>
            <a:r>
              <a:rPr lang="en-US" sz="1753" spc="171">
                <a:solidFill>
                  <a:srgbClr val="231F20"/>
                </a:solidFill>
                <a:latin typeface="TT Drugs"/>
                <a:ea typeface="TT Drugs"/>
                <a:cs typeface="TT Drugs"/>
                <a:sym typeface="TT Drugs"/>
              </a:rPr>
              <a:t>Se debe poder observar si la clusterización está funcionando correctamente</a:t>
            </a:r>
          </a:p>
        </p:txBody>
      </p:sp>
      <p:sp>
        <p:nvSpPr>
          <p:cNvPr name="TextBox 22" id="22"/>
          <p:cNvSpPr txBox="true"/>
          <p:nvPr/>
        </p:nvSpPr>
        <p:spPr>
          <a:xfrm rot="0">
            <a:off x="3903782" y="4864496"/>
            <a:ext cx="5674014" cy="705598"/>
          </a:xfrm>
          <a:prstGeom prst="rect">
            <a:avLst/>
          </a:prstGeom>
        </p:spPr>
        <p:txBody>
          <a:bodyPr anchor="t" rtlCol="false" tIns="0" lIns="0" bIns="0" rIns="0">
            <a:spAutoFit/>
          </a:bodyPr>
          <a:lstStyle/>
          <a:p>
            <a:pPr algn="r" marL="0" indent="0" lvl="0">
              <a:lnSpc>
                <a:spcPts val="2829"/>
              </a:lnSpc>
              <a:spcBef>
                <a:spcPct val="0"/>
              </a:spcBef>
            </a:pPr>
            <a:r>
              <a:rPr lang="en-US" b="true" sz="2050" spc="200">
                <a:solidFill>
                  <a:srgbClr val="0071BC"/>
                </a:solidFill>
                <a:latin typeface="TT Drugs Bold"/>
                <a:ea typeface="TT Drugs Bold"/>
                <a:cs typeface="TT Drugs Bold"/>
                <a:sym typeface="TT Drugs Bold"/>
              </a:rPr>
              <a:t>ENTREGAR INFRMACIÓN RELEVANTE DE LA CLUSTERIZACIÓN</a:t>
            </a:r>
          </a:p>
        </p:txBody>
      </p:sp>
      <p:sp>
        <p:nvSpPr>
          <p:cNvPr name="TextBox 23" id="23"/>
          <p:cNvSpPr txBox="true"/>
          <p:nvPr/>
        </p:nvSpPr>
        <p:spPr>
          <a:xfrm rot="0">
            <a:off x="3343265" y="1954463"/>
            <a:ext cx="6186971" cy="777301"/>
          </a:xfrm>
          <a:prstGeom prst="rect">
            <a:avLst/>
          </a:prstGeom>
        </p:spPr>
        <p:txBody>
          <a:bodyPr anchor="t" rtlCol="false" tIns="0" lIns="0" bIns="0" rIns="0">
            <a:spAutoFit/>
          </a:bodyPr>
          <a:lstStyle/>
          <a:p>
            <a:pPr algn="r">
              <a:lnSpc>
                <a:spcPts val="3101"/>
              </a:lnSpc>
              <a:spcBef>
                <a:spcPct val="0"/>
              </a:spcBef>
            </a:pPr>
            <a:r>
              <a:rPr lang="en-US" sz="2247" spc="22">
                <a:solidFill>
                  <a:srgbClr val="000000"/>
                </a:solidFill>
                <a:latin typeface="TT Drugs"/>
                <a:ea typeface="TT Drugs"/>
                <a:cs typeface="TT Drugs"/>
                <a:sym typeface="TT Drugs"/>
              </a:rPr>
              <a:t>Un proyecto que permite optimizar la asignación de horas hombre en el proyecto</a:t>
            </a:r>
          </a:p>
        </p:txBody>
      </p:sp>
      <p:sp>
        <p:nvSpPr>
          <p:cNvPr name="TextBox 24" id="24"/>
          <p:cNvSpPr txBox="true"/>
          <p:nvPr/>
        </p:nvSpPr>
        <p:spPr>
          <a:xfrm rot="0">
            <a:off x="3903782" y="7877221"/>
            <a:ext cx="5650234" cy="592976"/>
          </a:xfrm>
          <a:prstGeom prst="rect">
            <a:avLst/>
          </a:prstGeom>
        </p:spPr>
        <p:txBody>
          <a:bodyPr anchor="t" rtlCol="false" tIns="0" lIns="0" bIns="0" rIns="0">
            <a:spAutoFit/>
          </a:bodyPr>
          <a:lstStyle/>
          <a:p>
            <a:pPr algn="r" marL="0" indent="0" lvl="0">
              <a:lnSpc>
                <a:spcPts val="2419"/>
              </a:lnSpc>
              <a:spcBef>
                <a:spcPct val="0"/>
              </a:spcBef>
            </a:pPr>
            <a:r>
              <a:rPr lang="en-US" sz="1753" spc="171">
                <a:solidFill>
                  <a:srgbClr val="231F20"/>
                </a:solidFill>
                <a:latin typeface="TT Drugs"/>
                <a:ea typeface="TT Drugs"/>
                <a:cs typeface="TT Drugs"/>
                <a:sym typeface="TT Drugs"/>
              </a:rPr>
              <a:t>El utilizar el historial de horas permite saber el comportamiento de horas en el futuro.</a:t>
            </a:r>
          </a:p>
        </p:txBody>
      </p:sp>
      <p:sp>
        <p:nvSpPr>
          <p:cNvPr name="TextBox 25" id="25"/>
          <p:cNvSpPr txBox="true"/>
          <p:nvPr/>
        </p:nvSpPr>
        <p:spPr>
          <a:xfrm rot="0">
            <a:off x="5395264" y="7104948"/>
            <a:ext cx="4134972" cy="705598"/>
          </a:xfrm>
          <a:prstGeom prst="rect">
            <a:avLst/>
          </a:prstGeom>
        </p:spPr>
        <p:txBody>
          <a:bodyPr anchor="t" rtlCol="false" tIns="0" lIns="0" bIns="0" rIns="0">
            <a:spAutoFit/>
          </a:bodyPr>
          <a:lstStyle/>
          <a:p>
            <a:pPr algn="r" marL="0" indent="0" lvl="0">
              <a:lnSpc>
                <a:spcPts val="2829"/>
              </a:lnSpc>
              <a:spcBef>
                <a:spcPct val="0"/>
              </a:spcBef>
            </a:pPr>
            <a:r>
              <a:rPr lang="en-US" b="true" sz="2050" spc="200">
                <a:solidFill>
                  <a:srgbClr val="0071BC"/>
                </a:solidFill>
                <a:latin typeface="TT Drugs Bold"/>
                <a:ea typeface="TT Drugs Bold"/>
                <a:cs typeface="TT Drugs Bold"/>
                <a:sym typeface="TT Drugs Bold"/>
              </a:rPr>
              <a:t>MEJORAR LA PRECISIÓN EN LAS HORAS ESTIMADAS</a:t>
            </a:r>
          </a:p>
        </p:txBody>
      </p:sp>
      <p:sp>
        <p:nvSpPr>
          <p:cNvPr name="Freeform 26" id="26"/>
          <p:cNvSpPr/>
          <p:nvPr/>
        </p:nvSpPr>
        <p:spPr>
          <a:xfrm flipH="false" flipV="false" rot="0">
            <a:off x="1028700" y="9258300"/>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9">
              <a:alphaModFix amt="50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68448" y="1068368"/>
            <a:ext cx="9270792"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Metodología a utilizar</a:t>
            </a:r>
          </a:p>
        </p:txBody>
      </p:sp>
      <p:grpSp>
        <p:nvGrpSpPr>
          <p:cNvPr name="Group 3" id="3"/>
          <p:cNvGrpSpPr/>
          <p:nvPr/>
        </p:nvGrpSpPr>
        <p:grpSpPr>
          <a:xfrm rot="0">
            <a:off x="1468448" y="4080777"/>
            <a:ext cx="904524" cy="9045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01</a:t>
              </a:r>
            </a:p>
          </p:txBody>
        </p:sp>
      </p:grpSp>
      <p:grpSp>
        <p:nvGrpSpPr>
          <p:cNvPr name="Group 6" id="6"/>
          <p:cNvGrpSpPr/>
          <p:nvPr/>
        </p:nvGrpSpPr>
        <p:grpSpPr>
          <a:xfrm rot="0">
            <a:off x="1468448" y="5318879"/>
            <a:ext cx="904524" cy="9045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02</a:t>
              </a:r>
            </a:p>
          </p:txBody>
        </p:sp>
      </p:grpSp>
      <p:grpSp>
        <p:nvGrpSpPr>
          <p:cNvPr name="Group 9" id="9"/>
          <p:cNvGrpSpPr/>
          <p:nvPr/>
        </p:nvGrpSpPr>
        <p:grpSpPr>
          <a:xfrm rot="0">
            <a:off x="1468448" y="6556982"/>
            <a:ext cx="904524" cy="9045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03</a:t>
              </a:r>
            </a:p>
          </p:txBody>
        </p:sp>
      </p:grpSp>
      <p:sp>
        <p:nvSpPr>
          <p:cNvPr name="TextBox 12" id="12"/>
          <p:cNvSpPr txBox="true"/>
          <p:nvPr/>
        </p:nvSpPr>
        <p:spPr>
          <a:xfrm rot="0">
            <a:off x="2535921" y="8335046"/>
            <a:ext cx="6323325" cy="765399"/>
          </a:xfrm>
          <a:prstGeom prst="rect">
            <a:avLst/>
          </a:prstGeom>
        </p:spPr>
        <p:txBody>
          <a:bodyPr anchor="t" rtlCol="false" tIns="0" lIns="0" bIns="0" rIns="0">
            <a:spAutoFit/>
          </a:bodyPr>
          <a:lstStyle/>
          <a:p>
            <a:pPr algn="just">
              <a:lnSpc>
                <a:spcPts val="2094"/>
              </a:lnSpc>
            </a:pPr>
            <a:r>
              <a:rPr lang="en-US" sz="1517" spc="148">
                <a:solidFill>
                  <a:srgbClr val="231F20"/>
                </a:solidFill>
                <a:latin typeface="TT Drugs"/>
                <a:ea typeface="TT Drugs"/>
                <a:cs typeface="TT Drugs"/>
                <a:sym typeface="TT Drugs"/>
              </a:rPr>
              <a:t> Encargado de desarrollar diversos módulos utilizados y solicitados por el cliente, además de participar en el desarrollo y organización de la documentación.</a:t>
            </a:r>
          </a:p>
        </p:txBody>
      </p:sp>
      <p:grpSp>
        <p:nvGrpSpPr>
          <p:cNvPr name="Group 13" id="13"/>
          <p:cNvGrpSpPr/>
          <p:nvPr/>
        </p:nvGrpSpPr>
        <p:grpSpPr>
          <a:xfrm rot="0">
            <a:off x="1425640" y="8056730"/>
            <a:ext cx="904524" cy="9045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04</a:t>
              </a:r>
            </a:p>
          </p:txBody>
        </p:sp>
      </p:grpSp>
      <p:sp>
        <p:nvSpPr>
          <p:cNvPr name="TextBox 16" id="16"/>
          <p:cNvSpPr txBox="true"/>
          <p:nvPr/>
        </p:nvSpPr>
        <p:spPr>
          <a:xfrm rot="0">
            <a:off x="2535921" y="8047577"/>
            <a:ext cx="5127427" cy="291459"/>
          </a:xfrm>
          <a:prstGeom prst="rect">
            <a:avLst/>
          </a:prstGeom>
        </p:spPr>
        <p:txBody>
          <a:bodyPr anchor="t" rtlCol="false" tIns="0" lIns="0" bIns="0" rIns="0">
            <a:spAutoFit/>
          </a:bodyPr>
          <a:lstStyle/>
          <a:p>
            <a:pPr algn="just" marL="0" indent="0" lvl="0">
              <a:lnSpc>
                <a:spcPts val="2434"/>
              </a:lnSpc>
              <a:spcBef>
                <a:spcPct val="0"/>
              </a:spcBef>
            </a:pPr>
            <a:r>
              <a:rPr lang="en-US" b="true" sz="1764" spc="172">
                <a:solidFill>
                  <a:srgbClr val="0071BC"/>
                </a:solidFill>
                <a:latin typeface="TT Drugs Bold"/>
                <a:ea typeface="TT Drugs Bold"/>
                <a:cs typeface="TT Drugs Bold"/>
                <a:sym typeface="TT Drugs Bold"/>
              </a:rPr>
              <a:t>MARCELO CRIADO - DESARROLLADOR</a:t>
            </a:r>
          </a:p>
        </p:txBody>
      </p:sp>
      <p:sp>
        <p:nvSpPr>
          <p:cNvPr name="Freeform 17" id="17"/>
          <p:cNvSpPr/>
          <p:nvPr/>
        </p:nvSpPr>
        <p:spPr>
          <a:xfrm flipH="false" flipV="false" rot="-10800000">
            <a:off x="0" y="-449052"/>
            <a:ext cx="7262322" cy="2086267"/>
          </a:xfrm>
          <a:custGeom>
            <a:avLst/>
            <a:gdLst/>
            <a:ahLst/>
            <a:cxnLst/>
            <a:rect r="r" b="b" t="t" l="l"/>
            <a:pathLst>
              <a:path h="2086267" w="7262322">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true" rot="-10800000">
            <a:off x="4770549" y="8749083"/>
            <a:ext cx="7262322" cy="2086267"/>
          </a:xfrm>
          <a:custGeom>
            <a:avLst/>
            <a:gdLst/>
            <a:ahLst/>
            <a:cxnLst/>
            <a:rect r="r" b="b" t="t" l="l"/>
            <a:pathLst>
              <a:path h="2086267" w="7262322">
                <a:moveTo>
                  <a:pt x="7262322" y="2086266"/>
                </a:moveTo>
                <a:lnTo>
                  <a:pt x="0" y="2086266"/>
                </a:lnTo>
                <a:lnTo>
                  <a:pt x="0" y="0"/>
                </a:lnTo>
                <a:lnTo>
                  <a:pt x="7262322" y="0"/>
                </a:lnTo>
                <a:lnTo>
                  <a:pt x="7262322" y="208626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182794" y="1730348"/>
            <a:ext cx="8105206" cy="8105206"/>
          </a:xfrm>
          <a:custGeom>
            <a:avLst/>
            <a:gdLst/>
            <a:ahLst/>
            <a:cxnLst/>
            <a:rect r="r" b="b" t="t" l="l"/>
            <a:pathLst>
              <a:path h="8105206" w="8105206">
                <a:moveTo>
                  <a:pt x="0" y="0"/>
                </a:moveTo>
                <a:lnTo>
                  <a:pt x="8105206" y="0"/>
                </a:lnTo>
                <a:lnTo>
                  <a:pt x="8105206" y="8105207"/>
                </a:lnTo>
                <a:lnTo>
                  <a:pt x="0" y="8105207"/>
                </a:lnTo>
                <a:lnTo>
                  <a:pt x="0" y="0"/>
                </a:lnTo>
                <a:close/>
              </a:path>
            </a:pathLst>
          </a:custGeom>
          <a:blipFill>
            <a:blip r:embed="rId4"/>
            <a:stretch>
              <a:fillRect l="0" t="0" r="0" b="0"/>
            </a:stretch>
          </a:blipFill>
        </p:spPr>
      </p:sp>
      <p:sp>
        <p:nvSpPr>
          <p:cNvPr name="TextBox 20" id="20"/>
          <p:cNvSpPr txBox="true"/>
          <p:nvPr/>
        </p:nvSpPr>
        <p:spPr>
          <a:xfrm rot="0">
            <a:off x="2578729" y="4359093"/>
            <a:ext cx="6323325" cy="765399"/>
          </a:xfrm>
          <a:prstGeom prst="rect">
            <a:avLst/>
          </a:prstGeom>
        </p:spPr>
        <p:txBody>
          <a:bodyPr anchor="t" rtlCol="false" tIns="0" lIns="0" bIns="0" rIns="0">
            <a:spAutoFit/>
          </a:bodyPr>
          <a:lstStyle/>
          <a:p>
            <a:pPr algn="just" marL="0" indent="0" lvl="0">
              <a:lnSpc>
                <a:spcPts val="2094"/>
              </a:lnSpc>
              <a:spcBef>
                <a:spcPct val="0"/>
              </a:spcBef>
            </a:pPr>
            <a:r>
              <a:rPr lang="en-US" sz="1517" spc="148">
                <a:solidFill>
                  <a:srgbClr val="231F20"/>
                </a:solidFill>
                <a:latin typeface="TT Drugs"/>
                <a:ea typeface="TT Drugs"/>
                <a:cs typeface="TT Drugs"/>
                <a:sym typeface="TT Drugs"/>
              </a:rPr>
              <a:t>Encargado de establecer comunicaciones con el cliente y el profesor a cargo para la realización de consultas y entrega de avances.</a:t>
            </a:r>
          </a:p>
        </p:txBody>
      </p:sp>
      <p:sp>
        <p:nvSpPr>
          <p:cNvPr name="TextBox 21" id="21"/>
          <p:cNvSpPr txBox="true"/>
          <p:nvPr/>
        </p:nvSpPr>
        <p:spPr>
          <a:xfrm rot="0">
            <a:off x="2578729" y="4071624"/>
            <a:ext cx="5127427" cy="291459"/>
          </a:xfrm>
          <a:prstGeom prst="rect">
            <a:avLst/>
          </a:prstGeom>
        </p:spPr>
        <p:txBody>
          <a:bodyPr anchor="t" rtlCol="false" tIns="0" lIns="0" bIns="0" rIns="0">
            <a:spAutoFit/>
          </a:bodyPr>
          <a:lstStyle/>
          <a:p>
            <a:pPr algn="just" marL="0" indent="0" lvl="0">
              <a:lnSpc>
                <a:spcPts val="2434"/>
              </a:lnSpc>
              <a:spcBef>
                <a:spcPct val="0"/>
              </a:spcBef>
            </a:pPr>
            <a:r>
              <a:rPr lang="en-US" b="true" sz="1764" spc="172">
                <a:solidFill>
                  <a:srgbClr val="0071BC"/>
                </a:solidFill>
                <a:latin typeface="TT Drugs Bold"/>
                <a:ea typeface="TT Drugs Bold"/>
                <a:cs typeface="TT Drugs Bold"/>
                <a:sym typeface="TT Drugs Bold"/>
              </a:rPr>
              <a:t>JEREMÍAS CANTO - PRODUCT OWNER</a:t>
            </a:r>
          </a:p>
        </p:txBody>
      </p:sp>
      <p:sp>
        <p:nvSpPr>
          <p:cNvPr name="TextBox 22" id="22"/>
          <p:cNvSpPr txBox="true"/>
          <p:nvPr/>
        </p:nvSpPr>
        <p:spPr>
          <a:xfrm rot="0">
            <a:off x="1480962" y="2265251"/>
            <a:ext cx="9258277" cy="1558351"/>
          </a:xfrm>
          <a:prstGeom prst="rect">
            <a:avLst/>
          </a:prstGeom>
        </p:spPr>
        <p:txBody>
          <a:bodyPr anchor="t" rtlCol="false" tIns="0" lIns="0" bIns="0" rIns="0">
            <a:spAutoFit/>
          </a:bodyPr>
          <a:lstStyle/>
          <a:p>
            <a:pPr algn="just">
              <a:lnSpc>
                <a:spcPts val="3101"/>
              </a:lnSpc>
              <a:spcBef>
                <a:spcPct val="0"/>
              </a:spcBef>
            </a:pPr>
            <a:r>
              <a:rPr lang="en-US" sz="2247" spc="22">
                <a:solidFill>
                  <a:srgbClr val="000000"/>
                </a:solidFill>
                <a:latin typeface="TT Drugs"/>
                <a:ea typeface="TT Drugs"/>
                <a:cs typeface="TT Drugs"/>
                <a:sym typeface="TT Drugs"/>
              </a:rPr>
              <a:t>Para el desarrollo de este proyecto se aplicara metodología ágil, utilizando el marco de trabajo SCRUM, mediante este marco de trabajo se le asignaron distintos roles a los integrantes del equipo de trabajo.</a:t>
            </a:r>
          </a:p>
        </p:txBody>
      </p:sp>
      <p:sp>
        <p:nvSpPr>
          <p:cNvPr name="TextBox 23" id="23"/>
          <p:cNvSpPr txBox="true"/>
          <p:nvPr/>
        </p:nvSpPr>
        <p:spPr>
          <a:xfrm rot="0">
            <a:off x="2578729" y="5597195"/>
            <a:ext cx="6323325" cy="765399"/>
          </a:xfrm>
          <a:prstGeom prst="rect">
            <a:avLst/>
          </a:prstGeom>
        </p:spPr>
        <p:txBody>
          <a:bodyPr anchor="t" rtlCol="false" tIns="0" lIns="0" bIns="0" rIns="0">
            <a:spAutoFit/>
          </a:bodyPr>
          <a:lstStyle/>
          <a:p>
            <a:pPr algn="just" marL="0" indent="0" lvl="0">
              <a:lnSpc>
                <a:spcPts val="2094"/>
              </a:lnSpc>
              <a:spcBef>
                <a:spcPct val="0"/>
              </a:spcBef>
            </a:pPr>
            <a:r>
              <a:rPr lang="en-US" sz="1517" spc="148">
                <a:solidFill>
                  <a:srgbClr val="231F20"/>
                </a:solidFill>
                <a:latin typeface="TT Drugs"/>
                <a:ea typeface="TT Drugs"/>
                <a:cs typeface="TT Drugs"/>
                <a:sym typeface="TT Drugs"/>
              </a:rPr>
              <a:t>Encargado de agilizar y facilitar la comunicación del equipo de trabajo y los resultados entregados por el cliente y el profesor a cargo.</a:t>
            </a:r>
          </a:p>
        </p:txBody>
      </p:sp>
      <p:sp>
        <p:nvSpPr>
          <p:cNvPr name="TextBox 24" id="24"/>
          <p:cNvSpPr txBox="true"/>
          <p:nvPr/>
        </p:nvSpPr>
        <p:spPr>
          <a:xfrm rot="0">
            <a:off x="2578729" y="5309727"/>
            <a:ext cx="4243486" cy="291459"/>
          </a:xfrm>
          <a:prstGeom prst="rect">
            <a:avLst/>
          </a:prstGeom>
        </p:spPr>
        <p:txBody>
          <a:bodyPr anchor="t" rtlCol="false" tIns="0" lIns="0" bIns="0" rIns="0">
            <a:spAutoFit/>
          </a:bodyPr>
          <a:lstStyle/>
          <a:p>
            <a:pPr algn="just" marL="0" indent="0" lvl="0">
              <a:lnSpc>
                <a:spcPts val="2434"/>
              </a:lnSpc>
              <a:spcBef>
                <a:spcPct val="0"/>
              </a:spcBef>
            </a:pPr>
            <a:r>
              <a:rPr lang="en-US" b="true" sz="1764" spc="172">
                <a:solidFill>
                  <a:srgbClr val="0071BC"/>
                </a:solidFill>
                <a:latin typeface="TT Drugs Bold"/>
                <a:ea typeface="TT Drugs Bold"/>
                <a:cs typeface="TT Drugs Bold"/>
                <a:sym typeface="TT Drugs Bold"/>
              </a:rPr>
              <a:t>FELIPE DIAZ - SCRUM MASTER</a:t>
            </a:r>
          </a:p>
        </p:txBody>
      </p:sp>
      <p:sp>
        <p:nvSpPr>
          <p:cNvPr name="TextBox 25" id="25"/>
          <p:cNvSpPr txBox="true"/>
          <p:nvPr/>
        </p:nvSpPr>
        <p:spPr>
          <a:xfrm rot="0">
            <a:off x="2578729" y="6835298"/>
            <a:ext cx="6323325" cy="1022574"/>
          </a:xfrm>
          <a:prstGeom prst="rect">
            <a:avLst/>
          </a:prstGeom>
        </p:spPr>
        <p:txBody>
          <a:bodyPr anchor="t" rtlCol="false" tIns="0" lIns="0" bIns="0" rIns="0">
            <a:spAutoFit/>
          </a:bodyPr>
          <a:lstStyle/>
          <a:p>
            <a:pPr algn="just" marL="0" indent="0" lvl="0">
              <a:lnSpc>
                <a:spcPts val="2094"/>
              </a:lnSpc>
              <a:spcBef>
                <a:spcPct val="0"/>
              </a:spcBef>
            </a:pPr>
            <a:r>
              <a:rPr lang="en-US" sz="1517" spc="148">
                <a:solidFill>
                  <a:srgbClr val="231F20"/>
                </a:solidFill>
                <a:latin typeface="TT Drugs"/>
                <a:ea typeface="TT Drugs"/>
                <a:cs typeface="TT Drugs"/>
                <a:sym typeface="TT Drugs"/>
              </a:rPr>
              <a:t> Encargada de desarrollar y mejorar el algoritmo base utilizado para el análisis de datos solicitado por el cliente, ademas de ser la encargada de la revisión de la interfaz gráfica</a:t>
            </a:r>
          </a:p>
        </p:txBody>
      </p:sp>
      <p:sp>
        <p:nvSpPr>
          <p:cNvPr name="TextBox 26" id="26"/>
          <p:cNvSpPr txBox="true"/>
          <p:nvPr/>
        </p:nvSpPr>
        <p:spPr>
          <a:xfrm rot="0">
            <a:off x="2578729" y="6547829"/>
            <a:ext cx="5502295" cy="291459"/>
          </a:xfrm>
          <a:prstGeom prst="rect">
            <a:avLst/>
          </a:prstGeom>
        </p:spPr>
        <p:txBody>
          <a:bodyPr anchor="t" rtlCol="false" tIns="0" lIns="0" bIns="0" rIns="0">
            <a:spAutoFit/>
          </a:bodyPr>
          <a:lstStyle/>
          <a:p>
            <a:pPr algn="just" marL="0" indent="0" lvl="0">
              <a:lnSpc>
                <a:spcPts val="2434"/>
              </a:lnSpc>
              <a:spcBef>
                <a:spcPct val="0"/>
              </a:spcBef>
            </a:pPr>
            <a:r>
              <a:rPr lang="en-US" b="true" sz="1764" spc="172">
                <a:solidFill>
                  <a:srgbClr val="0071BC"/>
                </a:solidFill>
                <a:latin typeface="TT Drugs Bold"/>
                <a:ea typeface="TT Drugs Bold"/>
                <a:cs typeface="TT Drugs Bold"/>
                <a:sym typeface="TT Drugs Bold"/>
              </a:rPr>
              <a:t>JAVIERA MARCHANT - DESARROLLADOR</a:t>
            </a:r>
          </a:p>
        </p:txBody>
      </p:sp>
      <p:sp>
        <p:nvSpPr>
          <p:cNvPr name="Freeform 27" id="27"/>
          <p:cNvSpPr/>
          <p:nvPr/>
        </p:nvSpPr>
        <p:spPr>
          <a:xfrm flipH="false" flipV="false" rot="0">
            <a:off x="14625649" y="801148"/>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5">
              <a:alphaModFix amt="50000"/>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2" r="0" b="-165704"/>
            </a:stretch>
          </a:blipFill>
        </p:spPr>
      </p:sp>
      <p:grpSp>
        <p:nvGrpSpPr>
          <p:cNvPr name="Group 3" id="3"/>
          <p:cNvGrpSpPr/>
          <p:nvPr/>
        </p:nvGrpSpPr>
        <p:grpSpPr>
          <a:xfrm rot="0">
            <a:off x="5137090" y="1288275"/>
            <a:ext cx="8013819" cy="1276485"/>
            <a:chOff x="0" y="0"/>
            <a:chExt cx="2672988" cy="425768"/>
          </a:xfrm>
        </p:grpSpPr>
        <p:sp>
          <p:nvSpPr>
            <p:cNvPr name="Freeform 4" id="4"/>
            <p:cNvSpPr/>
            <p:nvPr/>
          </p:nvSpPr>
          <p:spPr>
            <a:xfrm flipH="false" flipV="false" rot="0">
              <a:off x="0" y="0"/>
              <a:ext cx="2672988" cy="425768"/>
            </a:xfrm>
            <a:custGeom>
              <a:avLst/>
              <a:gdLst/>
              <a:ahLst/>
              <a:cxnLst/>
              <a:rect r="r" b="b" t="t" l="l"/>
              <a:pathLst>
                <a:path h="425768" w="2672988">
                  <a:moveTo>
                    <a:pt x="0" y="0"/>
                  </a:moveTo>
                  <a:lnTo>
                    <a:pt x="2672988" y="0"/>
                  </a:lnTo>
                  <a:lnTo>
                    <a:pt x="2672988" y="425768"/>
                  </a:lnTo>
                  <a:lnTo>
                    <a:pt x="0" y="425768"/>
                  </a:lnTo>
                  <a:close/>
                </a:path>
              </a:pathLst>
            </a:custGeom>
            <a:solidFill>
              <a:srgbClr val="FFFFFF">
                <a:alpha val="96863"/>
              </a:srgbClr>
            </a:solidFill>
            <a:ln cap="sq">
              <a:noFill/>
              <a:prstDash val="solid"/>
              <a:miter/>
            </a:ln>
          </p:spPr>
        </p:sp>
        <p:sp>
          <p:nvSpPr>
            <p:cNvPr name="TextBox 5" id="5"/>
            <p:cNvSpPr txBox="true"/>
            <p:nvPr/>
          </p:nvSpPr>
          <p:spPr>
            <a:xfrm>
              <a:off x="0" y="-104775"/>
              <a:ext cx="2672988" cy="530543"/>
            </a:xfrm>
            <a:prstGeom prst="rect">
              <a:avLst/>
            </a:prstGeom>
          </p:spPr>
          <p:txBody>
            <a:bodyPr anchor="ctr" rtlCol="false" tIns="50800" lIns="50800" bIns="50800" rIns="50800"/>
            <a:lstStyle/>
            <a:p>
              <a:pPr algn="ctr" marL="0" indent="0" lvl="0">
                <a:lnSpc>
                  <a:spcPts val="8022"/>
                </a:lnSpc>
                <a:spcBef>
                  <a:spcPct val="0"/>
                </a:spcBef>
              </a:pPr>
              <a:r>
                <a:rPr lang="en-US" sz="5813" spc="569">
                  <a:solidFill>
                    <a:srgbClr val="231F20">
                      <a:alpha val="96863"/>
                    </a:srgbClr>
                  </a:solidFill>
                  <a:latin typeface="TT Drugs"/>
                  <a:ea typeface="TT Drugs"/>
                  <a:cs typeface="TT Drugs"/>
                  <a:sym typeface="TT Drugs"/>
                </a:rPr>
                <a:t>RODA Energía</a:t>
              </a:r>
            </a:p>
          </p:txBody>
        </p:sp>
      </p:grpSp>
      <p:sp>
        <p:nvSpPr>
          <p:cNvPr name="Freeform 6" id="6"/>
          <p:cNvSpPr/>
          <p:nvPr/>
        </p:nvSpPr>
        <p:spPr>
          <a:xfrm flipH="false" flipV="false" rot="0">
            <a:off x="1028700" y="8724872"/>
            <a:ext cx="5257722" cy="1038400"/>
          </a:xfrm>
          <a:custGeom>
            <a:avLst/>
            <a:gdLst/>
            <a:ahLst/>
            <a:cxnLst/>
            <a:rect r="r" b="b" t="t" l="l"/>
            <a:pathLst>
              <a:path h="1038400" w="5257722">
                <a:moveTo>
                  <a:pt x="0" y="0"/>
                </a:moveTo>
                <a:lnTo>
                  <a:pt x="5257722" y="0"/>
                </a:lnTo>
                <a:lnTo>
                  <a:pt x="5257722" y="1038401"/>
                </a:lnTo>
                <a:lnTo>
                  <a:pt x="0" y="1038401"/>
                </a:lnTo>
                <a:lnTo>
                  <a:pt x="0" y="0"/>
                </a:lnTo>
                <a:close/>
              </a:path>
            </a:pathLst>
          </a:custGeom>
          <a:blipFill>
            <a:blip r:embed="rId3">
              <a:alphaModFix amt="82000"/>
            </a:blip>
            <a:stretch>
              <a:fillRect l="0" t="0" r="0" b="0"/>
            </a:stretch>
          </a:blipFill>
        </p:spPr>
      </p:sp>
      <p:sp>
        <p:nvSpPr>
          <p:cNvPr name="Freeform 7" id="7"/>
          <p:cNvSpPr/>
          <p:nvPr/>
        </p:nvSpPr>
        <p:spPr>
          <a:xfrm flipH="false" flipV="false" rot="0">
            <a:off x="6513656" y="8724872"/>
            <a:ext cx="5257722" cy="1038400"/>
          </a:xfrm>
          <a:custGeom>
            <a:avLst/>
            <a:gdLst/>
            <a:ahLst/>
            <a:cxnLst/>
            <a:rect r="r" b="b" t="t" l="l"/>
            <a:pathLst>
              <a:path h="1038400" w="5257722">
                <a:moveTo>
                  <a:pt x="0" y="0"/>
                </a:moveTo>
                <a:lnTo>
                  <a:pt x="5257722" y="0"/>
                </a:lnTo>
                <a:lnTo>
                  <a:pt x="5257722" y="1038401"/>
                </a:lnTo>
                <a:lnTo>
                  <a:pt x="0" y="1038401"/>
                </a:lnTo>
                <a:lnTo>
                  <a:pt x="0" y="0"/>
                </a:lnTo>
                <a:close/>
              </a:path>
            </a:pathLst>
          </a:custGeom>
          <a:blipFill>
            <a:blip r:embed="rId3">
              <a:alphaModFix amt="82000"/>
            </a:blip>
            <a:stretch>
              <a:fillRect l="0" t="0" r="0" b="0"/>
            </a:stretch>
          </a:blipFill>
        </p:spPr>
      </p:sp>
      <p:sp>
        <p:nvSpPr>
          <p:cNvPr name="Freeform 8" id="8"/>
          <p:cNvSpPr/>
          <p:nvPr/>
        </p:nvSpPr>
        <p:spPr>
          <a:xfrm flipH="false" flipV="false" rot="0">
            <a:off x="11999978" y="8739100"/>
            <a:ext cx="5257722" cy="1038400"/>
          </a:xfrm>
          <a:custGeom>
            <a:avLst/>
            <a:gdLst/>
            <a:ahLst/>
            <a:cxnLst/>
            <a:rect r="r" b="b" t="t" l="l"/>
            <a:pathLst>
              <a:path h="1038400" w="5257722">
                <a:moveTo>
                  <a:pt x="0" y="0"/>
                </a:moveTo>
                <a:lnTo>
                  <a:pt x="5257723" y="0"/>
                </a:lnTo>
                <a:lnTo>
                  <a:pt x="5257723" y="1038400"/>
                </a:lnTo>
                <a:lnTo>
                  <a:pt x="0" y="1038400"/>
                </a:lnTo>
                <a:lnTo>
                  <a:pt x="0" y="0"/>
                </a:lnTo>
                <a:close/>
              </a:path>
            </a:pathLst>
          </a:custGeom>
          <a:blipFill>
            <a:blip r:embed="rId3">
              <a:alphaModFix amt="82000"/>
            </a:blip>
            <a:stretch>
              <a:fillRect l="0" t="0" r="0" b="0"/>
            </a:stretch>
          </a:blipFill>
        </p:spPr>
      </p:sp>
      <p:grpSp>
        <p:nvGrpSpPr>
          <p:cNvPr name="Group 9" id="9"/>
          <p:cNvGrpSpPr/>
          <p:nvPr/>
        </p:nvGrpSpPr>
        <p:grpSpPr>
          <a:xfrm rot="0">
            <a:off x="12002944" y="3528277"/>
            <a:ext cx="5256356" cy="5730023"/>
            <a:chOff x="0" y="0"/>
            <a:chExt cx="1336313" cy="1456733"/>
          </a:xfrm>
        </p:grpSpPr>
        <p:sp>
          <p:nvSpPr>
            <p:cNvPr name="Freeform 10" id="10"/>
            <p:cNvSpPr/>
            <p:nvPr/>
          </p:nvSpPr>
          <p:spPr>
            <a:xfrm flipH="false" flipV="false" rot="0">
              <a:off x="0" y="0"/>
              <a:ext cx="1336313" cy="1456733"/>
            </a:xfrm>
            <a:custGeom>
              <a:avLst/>
              <a:gdLst/>
              <a:ahLst/>
              <a:cxnLst/>
              <a:rect r="r" b="b" t="t" l="l"/>
              <a:pathLst>
                <a:path h="1456733" w="133631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sp>
        <p:sp>
          <p:nvSpPr>
            <p:cNvPr name="TextBox 11" id="11"/>
            <p:cNvSpPr txBox="true"/>
            <p:nvPr/>
          </p:nvSpPr>
          <p:spPr>
            <a:xfrm>
              <a:off x="0" y="-19050"/>
              <a:ext cx="1336313" cy="14757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6515022" y="3528277"/>
            <a:ext cx="5256356" cy="5730023"/>
            <a:chOff x="0" y="0"/>
            <a:chExt cx="1336313" cy="1456733"/>
          </a:xfrm>
        </p:grpSpPr>
        <p:sp>
          <p:nvSpPr>
            <p:cNvPr name="Freeform 13" id="13"/>
            <p:cNvSpPr/>
            <p:nvPr/>
          </p:nvSpPr>
          <p:spPr>
            <a:xfrm flipH="false" flipV="false" rot="0">
              <a:off x="0" y="0"/>
              <a:ext cx="1336313" cy="1456733"/>
            </a:xfrm>
            <a:custGeom>
              <a:avLst/>
              <a:gdLst/>
              <a:ahLst/>
              <a:cxnLst/>
              <a:rect r="r" b="b" t="t" l="l"/>
              <a:pathLst>
                <a:path h="1456733" w="133631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sp>
        <p:sp>
          <p:nvSpPr>
            <p:cNvPr name="TextBox 14" id="14"/>
            <p:cNvSpPr txBox="true"/>
            <p:nvPr/>
          </p:nvSpPr>
          <p:spPr>
            <a:xfrm>
              <a:off x="0" y="-19050"/>
              <a:ext cx="1336313" cy="14757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028700" y="3528277"/>
            <a:ext cx="5256356" cy="5730023"/>
            <a:chOff x="0" y="0"/>
            <a:chExt cx="1336313" cy="1456733"/>
          </a:xfrm>
        </p:grpSpPr>
        <p:sp>
          <p:nvSpPr>
            <p:cNvPr name="Freeform 16" id="16"/>
            <p:cNvSpPr/>
            <p:nvPr/>
          </p:nvSpPr>
          <p:spPr>
            <a:xfrm flipH="false" flipV="false" rot="0">
              <a:off x="0" y="0"/>
              <a:ext cx="1336313" cy="1456733"/>
            </a:xfrm>
            <a:custGeom>
              <a:avLst/>
              <a:gdLst/>
              <a:ahLst/>
              <a:cxnLst/>
              <a:rect r="r" b="b" t="t" l="l"/>
              <a:pathLst>
                <a:path h="1456733" w="1336313">
                  <a:moveTo>
                    <a:pt x="5891" y="0"/>
                  </a:moveTo>
                  <a:lnTo>
                    <a:pt x="1330422" y="0"/>
                  </a:lnTo>
                  <a:cubicBezTo>
                    <a:pt x="1333676" y="0"/>
                    <a:pt x="1336313" y="2638"/>
                    <a:pt x="1336313" y="5891"/>
                  </a:cubicBezTo>
                  <a:lnTo>
                    <a:pt x="1336313" y="1450841"/>
                  </a:lnTo>
                  <a:cubicBezTo>
                    <a:pt x="1336313" y="1454095"/>
                    <a:pt x="1333676" y="1456733"/>
                    <a:pt x="1330422" y="1456733"/>
                  </a:cubicBezTo>
                  <a:lnTo>
                    <a:pt x="5891" y="1456733"/>
                  </a:lnTo>
                  <a:cubicBezTo>
                    <a:pt x="2638" y="1456733"/>
                    <a:pt x="0" y="1454095"/>
                    <a:pt x="0" y="1450841"/>
                  </a:cubicBezTo>
                  <a:lnTo>
                    <a:pt x="0" y="5891"/>
                  </a:lnTo>
                  <a:cubicBezTo>
                    <a:pt x="0" y="2638"/>
                    <a:pt x="2638" y="0"/>
                    <a:pt x="5891" y="0"/>
                  </a:cubicBezTo>
                  <a:close/>
                </a:path>
              </a:pathLst>
            </a:custGeom>
            <a:solidFill>
              <a:srgbClr val="FFFFFF"/>
            </a:solidFill>
            <a:ln cap="sq">
              <a:noFill/>
              <a:prstDash val="solid"/>
              <a:miter/>
            </a:ln>
          </p:spPr>
        </p:sp>
        <p:sp>
          <p:nvSpPr>
            <p:cNvPr name="TextBox 17" id="17"/>
            <p:cNvSpPr txBox="true"/>
            <p:nvPr/>
          </p:nvSpPr>
          <p:spPr>
            <a:xfrm>
              <a:off x="0" y="-19050"/>
              <a:ext cx="1336313" cy="14757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1944121" y="4959830"/>
            <a:ext cx="3425513" cy="3921143"/>
          </a:xfrm>
          <a:prstGeom prst="rect">
            <a:avLst/>
          </a:prstGeom>
        </p:spPr>
        <p:txBody>
          <a:bodyPr anchor="t" rtlCol="false" tIns="0" lIns="0" bIns="0" rIns="0">
            <a:spAutoFit/>
          </a:bodyPr>
          <a:lstStyle/>
          <a:p>
            <a:pPr algn="ctr" marL="0" indent="0" lvl="0">
              <a:lnSpc>
                <a:spcPts val="2624"/>
              </a:lnSpc>
              <a:spcBef>
                <a:spcPct val="0"/>
              </a:spcBef>
            </a:pPr>
            <a:r>
              <a:rPr lang="en-US" sz="1901" spc="186">
                <a:solidFill>
                  <a:srgbClr val="231F20"/>
                </a:solidFill>
                <a:latin typeface="TT Drugs"/>
                <a:ea typeface="TT Drugs"/>
                <a:cs typeface="TT Drugs"/>
                <a:sym typeface="TT Drugs"/>
              </a:rPr>
              <a:t>Roda Energía, es una consultora perteneciente a empresas Abastible, especializada en servicios de asesoría estratégica en sostenibilidad y soluciones de sistemas de gestión de energéticos para diversas industrias.</a:t>
            </a:r>
          </a:p>
        </p:txBody>
      </p:sp>
      <p:sp>
        <p:nvSpPr>
          <p:cNvPr name="TextBox 19" id="19"/>
          <p:cNvSpPr txBox="true"/>
          <p:nvPr/>
        </p:nvSpPr>
        <p:spPr>
          <a:xfrm rot="0">
            <a:off x="1576063" y="4216267"/>
            <a:ext cx="3992601"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ACERCA DE RODA</a:t>
            </a:r>
          </a:p>
        </p:txBody>
      </p:sp>
      <p:sp>
        <p:nvSpPr>
          <p:cNvPr name="TextBox 20" id="20"/>
          <p:cNvSpPr txBox="true"/>
          <p:nvPr/>
        </p:nvSpPr>
        <p:spPr>
          <a:xfrm rot="0">
            <a:off x="7516441" y="4959830"/>
            <a:ext cx="3425513" cy="3921143"/>
          </a:xfrm>
          <a:prstGeom prst="rect">
            <a:avLst/>
          </a:prstGeom>
        </p:spPr>
        <p:txBody>
          <a:bodyPr anchor="t" rtlCol="false" tIns="0" lIns="0" bIns="0" rIns="0">
            <a:spAutoFit/>
          </a:bodyPr>
          <a:lstStyle/>
          <a:p>
            <a:pPr algn="ctr" marL="0" indent="0" lvl="0">
              <a:lnSpc>
                <a:spcPts val="2624"/>
              </a:lnSpc>
              <a:spcBef>
                <a:spcPct val="0"/>
              </a:spcBef>
            </a:pPr>
            <a:r>
              <a:rPr lang="en-US" sz="1901" spc="186">
                <a:solidFill>
                  <a:srgbClr val="231F20"/>
                </a:solidFill>
                <a:latin typeface="TT Drugs"/>
                <a:ea typeface="TT Drugs"/>
                <a:cs typeface="TT Drugs"/>
                <a:sym typeface="TT Drugs"/>
              </a:rPr>
              <a:t>RODA ha presentado problemas relacionados a la asignación de horas. Esto ha provocado que en distintas instancias se hayan presentado problemas como una sobrecarga de horas para los empleados. Esto ha llevado a confusión y cansancio por parte de la empresa.</a:t>
            </a:r>
          </a:p>
        </p:txBody>
      </p:sp>
      <p:sp>
        <p:nvSpPr>
          <p:cNvPr name="TextBox 21" id="21"/>
          <p:cNvSpPr txBox="true"/>
          <p:nvPr/>
        </p:nvSpPr>
        <p:spPr>
          <a:xfrm rot="0">
            <a:off x="7148383" y="4216267"/>
            <a:ext cx="3992601"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PROBLEMAS</a:t>
            </a:r>
          </a:p>
        </p:txBody>
      </p:sp>
      <p:sp>
        <p:nvSpPr>
          <p:cNvPr name="TextBox 22" id="22"/>
          <p:cNvSpPr txBox="true"/>
          <p:nvPr/>
        </p:nvSpPr>
        <p:spPr>
          <a:xfrm rot="0">
            <a:off x="3298695" y="3613288"/>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01</a:t>
            </a:r>
          </a:p>
        </p:txBody>
      </p:sp>
      <p:sp>
        <p:nvSpPr>
          <p:cNvPr name="TextBox 23" id="23"/>
          <p:cNvSpPr txBox="true"/>
          <p:nvPr/>
        </p:nvSpPr>
        <p:spPr>
          <a:xfrm rot="0">
            <a:off x="8871015" y="3613288"/>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02</a:t>
            </a:r>
          </a:p>
        </p:txBody>
      </p:sp>
      <p:sp>
        <p:nvSpPr>
          <p:cNvPr name="TextBox 24" id="24"/>
          <p:cNvSpPr txBox="true"/>
          <p:nvPr/>
        </p:nvSpPr>
        <p:spPr>
          <a:xfrm rot="0">
            <a:off x="12996687" y="5082176"/>
            <a:ext cx="3425513" cy="3266723"/>
          </a:xfrm>
          <a:prstGeom prst="rect">
            <a:avLst/>
          </a:prstGeom>
        </p:spPr>
        <p:txBody>
          <a:bodyPr anchor="t" rtlCol="false" tIns="0" lIns="0" bIns="0" rIns="0">
            <a:spAutoFit/>
          </a:bodyPr>
          <a:lstStyle/>
          <a:p>
            <a:pPr algn="ctr" marL="0" indent="0" lvl="0">
              <a:lnSpc>
                <a:spcPts val="2624"/>
              </a:lnSpc>
              <a:spcBef>
                <a:spcPct val="0"/>
              </a:spcBef>
            </a:pPr>
            <a:r>
              <a:rPr lang="en-US" sz="1901" spc="186">
                <a:solidFill>
                  <a:srgbClr val="231F20"/>
                </a:solidFill>
                <a:latin typeface="TT Drugs"/>
                <a:ea typeface="TT Drugs"/>
                <a:cs typeface="TT Drugs"/>
                <a:sym typeface="TT Drugs"/>
              </a:rPr>
              <a:t>Necesitan encontrar una forma de mejorar la asignación de horas. Buscando tener precisión a través de utilizar un algoritmo de Machine Learning. Esto les permitirá mejorar su capacidad de planificar los distintos proyectos.</a:t>
            </a:r>
          </a:p>
        </p:txBody>
      </p:sp>
      <p:sp>
        <p:nvSpPr>
          <p:cNvPr name="TextBox 25" id="25"/>
          <p:cNvSpPr txBox="true"/>
          <p:nvPr/>
        </p:nvSpPr>
        <p:spPr>
          <a:xfrm rot="0">
            <a:off x="12628628" y="4338612"/>
            <a:ext cx="3992601"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NECESIDADES</a:t>
            </a:r>
          </a:p>
        </p:txBody>
      </p:sp>
      <p:sp>
        <p:nvSpPr>
          <p:cNvPr name="TextBox 26" id="26"/>
          <p:cNvSpPr txBox="true"/>
          <p:nvPr/>
        </p:nvSpPr>
        <p:spPr>
          <a:xfrm rot="0">
            <a:off x="14351261" y="3735633"/>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03</a:t>
            </a:r>
          </a:p>
        </p:txBody>
      </p:sp>
      <p:sp>
        <p:nvSpPr>
          <p:cNvPr name="Freeform 27" id="27"/>
          <p:cNvSpPr/>
          <p:nvPr/>
        </p:nvSpPr>
        <p:spPr>
          <a:xfrm flipH="false" flipV="false" rot="0">
            <a:off x="1028700" y="284711"/>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4">
              <a:alphaModFix amt="5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6300" y="6464630"/>
            <a:ext cx="19422979" cy="4048067"/>
            <a:chOff x="0" y="0"/>
            <a:chExt cx="5183355" cy="1080296"/>
          </a:xfrm>
        </p:grpSpPr>
        <p:sp>
          <p:nvSpPr>
            <p:cNvPr name="Freeform 3" id="3"/>
            <p:cNvSpPr/>
            <p:nvPr/>
          </p:nvSpPr>
          <p:spPr>
            <a:xfrm flipH="false" flipV="false" rot="0">
              <a:off x="0" y="0"/>
              <a:ext cx="5183355" cy="1080296"/>
            </a:xfrm>
            <a:custGeom>
              <a:avLst/>
              <a:gdLst/>
              <a:ahLst/>
              <a:cxnLst/>
              <a:rect r="r" b="b" t="t" l="l"/>
              <a:pathLst>
                <a:path h="1080296" w="5183355">
                  <a:moveTo>
                    <a:pt x="1594" y="0"/>
                  </a:moveTo>
                  <a:lnTo>
                    <a:pt x="5181760" y="0"/>
                  </a:lnTo>
                  <a:cubicBezTo>
                    <a:pt x="5182641" y="0"/>
                    <a:pt x="5183355" y="714"/>
                    <a:pt x="5183355" y="1594"/>
                  </a:cubicBezTo>
                  <a:lnTo>
                    <a:pt x="5183355" y="1078702"/>
                  </a:lnTo>
                  <a:cubicBezTo>
                    <a:pt x="5183355" y="1079582"/>
                    <a:pt x="5182641" y="1080296"/>
                    <a:pt x="5181760" y="1080296"/>
                  </a:cubicBezTo>
                  <a:lnTo>
                    <a:pt x="1594" y="1080296"/>
                  </a:lnTo>
                  <a:cubicBezTo>
                    <a:pt x="1172" y="1080296"/>
                    <a:pt x="766" y="1080128"/>
                    <a:pt x="467" y="1079829"/>
                  </a:cubicBezTo>
                  <a:cubicBezTo>
                    <a:pt x="168" y="1079530"/>
                    <a:pt x="0" y="1079125"/>
                    <a:pt x="0" y="1078702"/>
                  </a:cubicBezTo>
                  <a:lnTo>
                    <a:pt x="0" y="1594"/>
                  </a:lnTo>
                  <a:cubicBezTo>
                    <a:pt x="0" y="1172"/>
                    <a:pt x="168" y="766"/>
                    <a:pt x="467" y="467"/>
                  </a:cubicBezTo>
                  <a:cubicBezTo>
                    <a:pt x="766" y="168"/>
                    <a:pt x="1172" y="0"/>
                    <a:pt x="1594" y="0"/>
                  </a:cubicBezTo>
                  <a:close/>
                </a:path>
              </a:pathLst>
            </a:custGeom>
            <a:solidFill>
              <a:srgbClr val="BFE5EF"/>
            </a:solidFill>
            <a:ln cap="sq">
              <a:noFill/>
              <a:prstDash val="solid"/>
              <a:miter/>
            </a:ln>
          </p:spPr>
        </p:sp>
        <p:sp>
          <p:nvSpPr>
            <p:cNvPr name="TextBox 4" id="4"/>
            <p:cNvSpPr txBox="true"/>
            <p:nvPr/>
          </p:nvSpPr>
          <p:spPr>
            <a:xfrm>
              <a:off x="0" y="-19050"/>
              <a:ext cx="5183355" cy="109934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8288000" y="7299674"/>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288290" y="3513918"/>
            <a:ext cx="3336376" cy="500390"/>
            <a:chOff x="0" y="0"/>
            <a:chExt cx="4289098" cy="643279"/>
          </a:xfrm>
        </p:grpSpPr>
        <p:sp>
          <p:nvSpPr>
            <p:cNvPr name="Freeform 7" id="7"/>
            <p:cNvSpPr/>
            <p:nvPr/>
          </p:nvSpPr>
          <p:spPr>
            <a:xfrm flipH="false" flipV="false" rot="0">
              <a:off x="0" y="0"/>
              <a:ext cx="4289118" cy="643255"/>
            </a:xfrm>
            <a:custGeom>
              <a:avLst/>
              <a:gdLst/>
              <a:ahLst/>
              <a:cxnLst/>
              <a:rect r="r" b="b" t="t" l="l"/>
              <a:pathLst>
                <a:path h="643255" w="4289118">
                  <a:moveTo>
                    <a:pt x="3149883" y="0"/>
                  </a:moveTo>
                  <a:cubicBezTo>
                    <a:pt x="0" y="0"/>
                    <a:pt x="0" y="0"/>
                    <a:pt x="0" y="0"/>
                  </a:cubicBezTo>
                  <a:cubicBezTo>
                    <a:pt x="0" y="643255"/>
                    <a:pt x="0" y="643255"/>
                    <a:pt x="0" y="643255"/>
                  </a:cubicBezTo>
                  <a:cubicBezTo>
                    <a:pt x="4289118" y="643255"/>
                    <a:pt x="4289118" y="643255"/>
                    <a:pt x="4289118" y="643255"/>
                  </a:cubicBezTo>
                  <a:cubicBezTo>
                    <a:pt x="4289118" y="546735"/>
                    <a:pt x="4289118" y="546735"/>
                    <a:pt x="4289118" y="546735"/>
                  </a:cubicBezTo>
                  <a:cubicBezTo>
                    <a:pt x="4289118" y="257302"/>
                    <a:pt x="3752833" y="0"/>
                    <a:pt x="3149883" y="0"/>
                  </a:cubicBezTo>
                </a:path>
              </a:pathLst>
            </a:custGeom>
            <a:solidFill>
              <a:srgbClr val="4BACC6"/>
            </a:solidFill>
          </p:spPr>
        </p:sp>
      </p:grpSp>
      <p:grpSp>
        <p:nvGrpSpPr>
          <p:cNvPr name="Group 8" id="8"/>
          <p:cNvGrpSpPr/>
          <p:nvPr/>
        </p:nvGrpSpPr>
        <p:grpSpPr>
          <a:xfrm rot="0">
            <a:off x="14288290" y="4014308"/>
            <a:ext cx="3336376" cy="1051324"/>
            <a:chOff x="0" y="0"/>
            <a:chExt cx="4289098" cy="1351536"/>
          </a:xfrm>
        </p:grpSpPr>
        <p:sp>
          <p:nvSpPr>
            <p:cNvPr name="Freeform 9" id="9"/>
            <p:cNvSpPr/>
            <p:nvPr/>
          </p:nvSpPr>
          <p:spPr>
            <a:xfrm flipH="false" flipV="false" rot="0">
              <a:off x="0" y="0"/>
              <a:ext cx="4289118" cy="1351534"/>
            </a:xfrm>
            <a:custGeom>
              <a:avLst/>
              <a:gdLst/>
              <a:ahLst/>
              <a:cxnLst/>
              <a:rect r="r" b="b" t="t" l="l"/>
              <a:pathLst>
                <a:path h="1351534" w="4289118">
                  <a:moveTo>
                    <a:pt x="0" y="643636"/>
                  </a:moveTo>
                  <a:cubicBezTo>
                    <a:pt x="804197" y="643636"/>
                    <a:pt x="804197" y="643636"/>
                    <a:pt x="804197" y="643636"/>
                  </a:cubicBezTo>
                  <a:cubicBezTo>
                    <a:pt x="1675301" y="1351534"/>
                    <a:pt x="1675301" y="1351534"/>
                    <a:pt x="1675301" y="1351534"/>
                  </a:cubicBezTo>
                  <a:cubicBezTo>
                    <a:pt x="2546669" y="643636"/>
                    <a:pt x="2546669" y="643636"/>
                    <a:pt x="2546669" y="643636"/>
                  </a:cubicBezTo>
                  <a:cubicBezTo>
                    <a:pt x="3149883" y="643636"/>
                    <a:pt x="3149883" y="643636"/>
                    <a:pt x="3149883" y="643636"/>
                  </a:cubicBezTo>
                  <a:cubicBezTo>
                    <a:pt x="3753097" y="643636"/>
                    <a:pt x="4289118" y="386207"/>
                    <a:pt x="4289118" y="96647"/>
                  </a:cubicBezTo>
                  <a:cubicBezTo>
                    <a:pt x="4289118" y="127"/>
                    <a:pt x="4289118" y="127"/>
                    <a:pt x="4289118" y="127"/>
                  </a:cubicBezTo>
                  <a:cubicBezTo>
                    <a:pt x="0" y="0"/>
                    <a:pt x="0" y="0"/>
                    <a:pt x="0" y="0"/>
                  </a:cubicBezTo>
                  <a:lnTo>
                    <a:pt x="0" y="643636"/>
                  </a:lnTo>
                  <a:close/>
                </a:path>
              </a:pathLst>
            </a:custGeom>
            <a:solidFill>
              <a:srgbClr val="9BD9E4"/>
            </a:solidFill>
          </p:spPr>
        </p:sp>
      </p:grpSp>
      <p:grpSp>
        <p:nvGrpSpPr>
          <p:cNvPr name="Group 10" id="10"/>
          <p:cNvGrpSpPr/>
          <p:nvPr/>
        </p:nvGrpSpPr>
        <p:grpSpPr>
          <a:xfrm rot="0">
            <a:off x="10001239" y="3513820"/>
            <a:ext cx="4239426" cy="500421"/>
            <a:chOff x="0" y="0"/>
            <a:chExt cx="5449674" cy="643279"/>
          </a:xfrm>
        </p:grpSpPr>
        <p:sp>
          <p:nvSpPr>
            <p:cNvPr name="Freeform 11" id="11"/>
            <p:cNvSpPr/>
            <p:nvPr/>
          </p:nvSpPr>
          <p:spPr>
            <a:xfrm flipH="false" flipV="false" rot="0">
              <a:off x="0" y="0"/>
              <a:ext cx="5449627" cy="643255"/>
            </a:xfrm>
            <a:custGeom>
              <a:avLst/>
              <a:gdLst/>
              <a:ahLst/>
              <a:cxnLst/>
              <a:rect r="r" b="b" t="t" l="l"/>
              <a:pathLst>
                <a:path h="643255" w="5449627">
                  <a:moveTo>
                    <a:pt x="0" y="0"/>
                  </a:moveTo>
                  <a:lnTo>
                    <a:pt x="5449627" y="0"/>
                  </a:lnTo>
                  <a:lnTo>
                    <a:pt x="5449627" y="643255"/>
                  </a:lnTo>
                  <a:lnTo>
                    <a:pt x="0" y="643255"/>
                  </a:lnTo>
                  <a:close/>
                </a:path>
              </a:pathLst>
            </a:custGeom>
            <a:solidFill>
              <a:srgbClr val="4BACC6"/>
            </a:solidFill>
          </p:spPr>
        </p:sp>
      </p:grpSp>
      <p:grpSp>
        <p:nvGrpSpPr>
          <p:cNvPr name="Group 12" id="12"/>
          <p:cNvGrpSpPr/>
          <p:nvPr/>
        </p:nvGrpSpPr>
        <p:grpSpPr>
          <a:xfrm rot="0">
            <a:off x="10001239" y="4014241"/>
            <a:ext cx="4239426" cy="1051390"/>
            <a:chOff x="0" y="0"/>
            <a:chExt cx="5449674" cy="1351536"/>
          </a:xfrm>
        </p:grpSpPr>
        <p:sp>
          <p:nvSpPr>
            <p:cNvPr name="Freeform 13" id="13"/>
            <p:cNvSpPr/>
            <p:nvPr/>
          </p:nvSpPr>
          <p:spPr>
            <a:xfrm flipH="false" flipV="false" rot="0">
              <a:off x="0" y="0"/>
              <a:ext cx="5449627" cy="1351534"/>
            </a:xfrm>
            <a:custGeom>
              <a:avLst/>
              <a:gdLst/>
              <a:ahLst/>
              <a:cxnLst/>
              <a:rect r="r" b="b" t="t" l="l"/>
              <a:pathLst>
                <a:path h="1351534" w="5449627">
                  <a:moveTo>
                    <a:pt x="0" y="0"/>
                  </a:moveTo>
                  <a:lnTo>
                    <a:pt x="0" y="644271"/>
                  </a:lnTo>
                  <a:lnTo>
                    <a:pt x="2224085" y="644271"/>
                  </a:lnTo>
                  <a:lnTo>
                    <a:pt x="2789737" y="1351534"/>
                  </a:lnTo>
                  <a:lnTo>
                    <a:pt x="3358313" y="644271"/>
                  </a:lnTo>
                  <a:lnTo>
                    <a:pt x="5449627" y="644271"/>
                  </a:lnTo>
                  <a:lnTo>
                    <a:pt x="5449627" y="0"/>
                  </a:lnTo>
                  <a:lnTo>
                    <a:pt x="0" y="0"/>
                  </a:lnTo>
                  <a:close/>
                </a:path>
              </a:pathLst>
            </a:custGeom>
            <a:solidFill>
              <a:srgbClr val="9BD9E4"/>
            </a:solidFill>
          </p:spPr>
        </p:sp>
      </p:grpSp>
      <p:grpSp>
        <p:nvGrpSpPr>
          <p:cNvPr name="Group 14" id="14"/>
          <p:cNvGrpSpPr/>
          <p:nvPr/>
        </p:nvGrpSpPr>
        <p:grpSpPr>
          <a:xfrm rot="0">
            <a:off x="7364793" y="3513722"/>
            <a:ext cx="2588821" cy="500453"/>
            <a:chOff x="0" y="0"/>
            <a:chExt cx="3327863" cy="643320"/>
          </a:xfrm>
        </p:grpSpPr>
        <p:sp>
          <p:nvSpPr>
            <p:cNvPr name="Freeform 15" id="15"/>
            <p:cNvSpPr/>
            <p:nvPr/>
          </p:nvSpPr>
          <p:spPr>
            <a:xfrm flipH="false" flipV="false" rot="0">
              <a:off x="0" y="0"/>
              <a:ext cx="3327853" cy="643296"/>
            </a:xfrm>
            <a:custGeom>
              <a:avLst/>
              <a:gdLst/>
              <a:ahLst/>
              <a:cxnLst/>
              <a:rect r="r" b="b" t="t" l="l"/>
              <a:pathLst>
                <a:path h="643296" w="3327853">
                  <a:moveTo>
                    <a:pt x="0" y="0"/>
                  </a:moveTo>
                  <a:lnTo>
                    <a:pt x="3327853" y="0"/>
                  </a:lnTo>
                  <a:lnTo>
                    <a:pt x="3327853" y="643296"/>
                  </a:lnTo>
                  <a:lnTo>
                    <a:pt x="0" y="643296"/>
                  </a:lnTo>
                  <a:close/>
                </a:path>
              </a:pathLst>
            </a:custGeom>
            <a:solidFill>
              <a:srgbClr val="4BACC6"/>
            </a:solidFill>
          </p:spPr>
        </p:sp>
      </p:grpSp>
      <p:grpSp>
        <p:nvGrpSpPr>
          <p:cNvPr name="Group 16" id="16"/>
          <p:cNvGrpSpPr/>
          <p:nvPr/>
        </p:nvGrpSpPr>
        <p:grpSpPr>
          <a:xfrm rot="0">
            <a:off x="7364793" y="4014175"/>
            <a:ext cx="2588821" cy="1051457"/>
            <a:chOff x="0" y="0"/>
            <a:chExt cx="3327863" cy="1351621"/>
          </a:xfrm>
        </p:grpSpPr>
        <p:sp>
          <p:nvSpPr>
            <p:cNvPr name="Freeform 17" id="17"/>
            <p:cNvSpPr/>
            <p:nvPr/>
          </p:nvSpPr>
          <p:spPr>
            <a:xfrm flipH="false" flipV="false" rot="0">
              <a:off x="0" y="0"/>
              <a:ext cx="3327853" cy="1351620"/>
            </a:xfrm>
            <a:custGeom>
              <a:avLst/>
              <a:gdLst/>
              <a:ahLst/>
              <a:cxnLst/>
              <a:rect r="r" b="b" t="t" l="l"/>
              <a:pathLst>
                <a:path h="1351620" w="3327853">
                  <a:moveTo>
                    <a:pt x="0" y="0"/>
                  </a:moveTo>
                  <a:lnTo>
                    <a:pt x="0" y="644312"/>
                  </a:lnTo>
                  <a:lnTo>
                    <a:pt x="1044032" y="644312"/>
                  </a:lnTo>
                  <a:lnTo>
                    <a:pt x="1663926" y="1351620"/>
                  </a:lnTo>
                  <a:lnTo>
                    <a:pt x="2280633" y="644312"/>
                  </a:lnTo>
                  <a:lnTo>
                    <a:pt x="3327853" y="644312"/>
                  </a:lnTo>
                  <a:lnTo>
                    <a:pt x="3327853" y="0"/>
                  </a:lnTo>
                  <a:lnTo>
                    <a:pt x="0" y="0"/>
                  </a:lnTo>
                  <a:close/>
                </a:path>
              </a:pathLst>
            </a:custGeom>
            <a:solidFill>
              <a:srgbClr val="9BD9E4"/>
            </a:solidFill>
          </p:spPr>
        </p:sp>
      </p:grpSp>
      <p:grpSp>
        <p:nvGrpSpPr>
          <p:cNvPr name="Group 18" id="18"/>
          <p:cNvGrpSpPr/>
          <p:nvPr/>
        </p:nvGrpSpPr>
        <p:grpSpPr>
          <a:xfrm rot="0">
            <a:off x="4240045" y="3513820"/>
            <a:ext cx="3077123" cy="500421"/>
            <a:chOff x="0" y="0"/>
            <a:chExt cx="3955563" cy="643279"/>
          </a:xfrm>
        </p:grpSpPr>
        <p:sp>
          <p:nvSpPr>
            <p:cNvPr name="Freeform 19" id="19"/>
            <p:cNvSpPr/>
            <p:nvPr/>
          </p:nvSpPr>
          <p:spPr>
            <a:xfrm flipH="false" flipV="false" rot="0">
              <a:off x="0" y="0"/>
              <a:ext cx="3955514" cy="643255"/>
            </a:xfrm>
            <a:custGeom>
              <a:avLst/>
              <a:gdLst/>
              <a:ahLst/>
              <a:cxnLst/>
              <a:rect r="r" b="b" t="t" l="l"/>
              <a:pathLst>
                <a:path h="643255" w="3955514">
                  <a:moveTo>
                    <a:pt x="0" y="0"/>
                  </a:moveTo>
                  <a:lnTo>
                    <a:pt x="3955514" y="0"/>
                  </a:lnTo>
                  <a:lnTo>
                    <a:pt x="3955514" y="643255"/>
                  </a:lnTo>
                  <a:lnTo>
                    <a:pt x="0" y="643255"/>
                  </a:lnTo>
                  <a:close/>
                </a:path>
              </a:pathLst>
            </a:custGeom>
            <a:solidFill>
              <a:srgbClr val="4BACC6"/>
            </a:solidFill>
          </p:spPr>
        </p:sp>
      </p:grpSp>
      <p:grpSp>
        <p:nvGrpSpPr>
          <p:cNvPr name="Group 20" id="20"/>
          <p:cNvGrpSpPr/>
          <p:nvPr/>
        </p:nvGrpSpPr>
        <p:grpSpPr>
          <a:xfrm rot="0">
            <a:off x="4240045" y="4014241"/>
            <a:ext cx="3077123" cy="1051390"/>
            <a:chOff x="0" y="0"/>
            <a:chExt cx="3955563" cy="1351536"/>
          </a:xfrm>
        </p:grpSpPr>
        <p:sp>
          <p:nvSpPr>
            <p:cNvPr name="Freeform 21" id="21"/>
            <p:cNvSpPr/>
            <p:nvPr/>
          </p:nvSpPr>
          <p:spPr>
            <a:xfrm flipH="false" flipV="false" rot="0">
              <a:off x="0" y="0"/>
              <a:ext cx="3955514" cy="1351534"/>
            </a:xfrm>
            <a:custGeom>
              <a:avLst/>
              <a:gdLst/>
              <a:ahLst/>
              <a:cxnLst/>
              <a:rect r="r" b="b" t="t" l="l"/>
              <a:pathLst>
                <a:path h="1351534" w="3955514">
                  <a:moveTo>
                    <a:pt x="0" y="0"/>
                  </a:moveTo>
                  <a:lnTo>
                    <a:pt x="0" y="644271"/>
                  </a:lnTo>
                  <a:lnTo>
                    <a:pt x="1332413" y="644271"/>
                  </a:lnTo>
                  <a:lnTo>
                    <a:pt x="1953605" y="1351534"/>
                  </a:lnTo>
                  <a:lnTo>
                    <a:pt x="2571601" y="644271"/>
                  </a:lnTo>
                  <a:lnTo>
                    <a:pt x="3955514" y="644271"/>
                  </a:lnTo>
                  <a:lnTo>
                    <a:pt x="3955514" y="0"/>
                  </a:lnTo>
                  <a:lnTo>
                    <a:pt x="0" y="0"/>
                  </a:lnTo>
                  <a:close/>
                </a:path>
              </a:pathLst>
            </a:custGeom>
            <a:solidFill>
              <a:srgbClr val="9BD9E4"/>
            </a:solidFill>
          </p:spPr>
        </p:sp>
      </p:grpSp>
      <p:grpSp>
        <p:nvGrpSpPr>
          <p:cNvPr name="Group 22" id="22"/>
          <p:cNvGrpSpPr/>
          <p:nvPr/>
        </p:nvGrpSpPr>
        <p:grpSpPr>
          <a:xfrm rot="0">
            <a:off x="663335" y="3513722"/>
            <a:ext cx="3527233" cy="500421"/>
            <a:chOff x="0" y="0"/>
            <a:chExt cx="4534169" cy="643279"/>
          </a:xfrm>
        </p:grpSpPr>
        <p:sp>
          <p:nvSpPr>
            <p:cNvPr name="Freeform 23" id="23"/>
            <p:cNvSpPr/>
            <p:nvPr/>
          </p:nvSpPr>
          <p:spPr>
            <a:xfrm flipH="false" flipV="false" rot="0">
              <a:off x="0" y="0"/>
              <a:ext cx="4534115" cy="643255"/>
            </a:xfrm>
            <a:custGeom>
              <a:avLst/>
              <a:gdLst/>
              <a:ahLst/>
              <a:cxnLst/>
              <a:rect r="r" b="b" t="t" l="l"/>
              <a:pathLst>
                <a:path h="643255" w="4534115">
                  <a:moveTo>
                    <a:pt x="4534115" y="0"/>
                  </a:moveTo>
                  <a:cubicBezTo>
                    <a:pt x="562312" y="0"/>
                    <a:pt x="562312" y="0"/>
                    <a:pt x="562312" y="0"/>
                  </a:cubicBezTo>
                  <a:cubicBezTo>
                    <a:pt x="246020" y="0"/>
                    <a:pt x="0" y="257302"/>
                    <a:pt x="0" y="546735"/>
                  </a:cubicBezTo>
                  <a:cubicBezTo>
                    <a:pt x="0" y="643255"/>
                    <a:pt x="0" y="643255"/>
                    <a:pt x="0" y="643255"/>
                  </a:cubicBezTo>
                  <a:cubicBezTo>
                    <a:pt x="4534115" y="643255"/>
                    <a:pt x="4534115" y="643255"/>
                    <a:pt x="4534115" y="643255"/>
                  </a:cubicBezTo>
                  <a:cubicBezTo>
                    <a:pt x="4534115" y="0"/>
                    <a:pt x="4534115" y="0"/>
                    <a:pt x="4534115" y="0"/>
                  </a:cubicBezTo>
                </a:path>
              </a:pathLst>
            </a:custGeom>
            <a:solidFill>
              <a:srgbClr val="4BACC6"/>
            </a:solidFill>
          </p:spPr>
        </p:sp>
      </p:grpSp>
      <p:grpSp>
        <p:nvGrpSpPr>
          <p:cNvPr name="Group 24" id="24"/>
          <p:cNvGrpSpPr/>
          <p:nvPr/>
        </p:nvGrpSpPr>
        <p:grpSpPr>
          <a:xfrm rot="0">
            <a:off x="663335" y="4014143"/>
            <a:ext cx="3527233" cy="1051390"/>
            <a:chOff x="0" y="0"/>
            <a:chExt cx="4534169" cy="1351536"/>
          </a:xfrm>
        </p:grpSpPr>
        <p:sp>
          <p:nvSpPr>
            <p:cNvPr name="Freeform 25" id="25"/>
            <p:cNvSpPr/>
            <p:nvPr/>
          </p:nvSpPr>
          <p:spPr>
            <a:xfrm flipH="false" flipV="false" rot="0">
              <a:off x="0" y="-127"/>
              <a:ext cx="4534247" cy="1351534"/>
            </a:xfrm>
            <a:custGeom>
              <a:avLst/>
              <a:gdLst/>
              <a:ahLst/>
              <a:cxnLst/>
              <a:rect r="r" b="b" t="t" l="l"/>
              <a:pathLst>
                <a:path h="1351534" w="4534247">
                  <a:moveTo>
                    <a:pt x="0" y="127"/>
                  </a:moveTo>
                  <a:cubicBezTo>
                    <a:pt x="0" y="96647"/>
                    <a:pt x="0" y="96647"/>
                    <a:pt x="0" y="96647"/>
                  </a:cubicBezTo>
                  <a:cubicBezTo>
                    <a:pt x="0" y="386207"/>
                    <a:pt x="246020" y="643636"/>
                    <a:pt x="562312" y="643636"/>
                  </a:cubicBezTo>
                  <a:cubicBezTo>
                    <a:pt x="1862822" y="643636"/>
                    <a:pt x="1862822" y="643636"/>
                    <a:pt x="1862822" y="643636"/>
                  </a:cubicBezTo>
                  <a:cubicBezTo>
                    <a:pt x="2319796" y="1351534"/>
                    <a:pt x="2319796" y="1351534"/>
                    <a:pt x="2319796" y="1351534"/>
                  </a:cubicBezTo>
                  <a:cubicBezTo>
                    <a:pt x="2776770" y="643636"/>
                    <a:pt x="2776770" y="643636"/>
                    <a:pt x="2776770" y="643636"/>
                  </a:cubicBezTo>
                  <a:cubicBezTo>
                    <a:pt x="4534247" y="643636"/>
                    <a:pt x="4534247" y="643636"/>
                    <a:pt x="4534247" y="643636"/>
                  </a:cubicBezTo>
                  <a:cubicBezTo>
                    <a:pt x="4534247" y="0"/>
                    <a:pt x="4534247" y="0"/>
                    <a:pt x="4534247" y="0"/>
                  </a:cubicBezTo>
                  <a:lnTo>
                    <a:pt x="0" y="0"/>
                  </a:lnTo>
                  <a:close/>
                </a:path>
              </a:pathLst>
            </a:custGeom>
            <a:solidFill>
              <a:srgbClr val="9BD9E4"/>
            </a:solidFill>
          </p:spPr>
        </p:sp>
      </p:grpSp>
      <p:grpSp>
        <p:nvGrpSpPr>
          <p:cNvPr name="Group 26" id="26"/>
          <p:cNvGrpSpPr/>
          <p:nvPr/>
        </p:nvGrpSpPr>
        <p:grpSpPr>
          <a:xfrm rot="0">
            <a:off x="1341986" y="6589742"/>
            <a:ext cx="2296148" cy="2209483"/>
            <a:chOff x="0" y="0"/>
            <a:chExt cx="604747" cy="581922"/>
          </a:xfrm>
        </p:grpSpPr>
        <p:sp>
          <p:nvSpPr>
            <p:cNvPr name="Freeform 27" id="27"/>
            <p:cNvSpPr/>
            <p:nvPr/>
          </p:nvSpPr>
          <p:spPr>
            <a:xfrm flipH="false" flipV="false" rot="0">
              <a:off x="0" y="0"/>
              <a:ext cx="604747" cy="581922"/>
            </a:xfrm>
            <a:custGeom>
              <a:avLst/>
              <a:gdLst/>
              <a:ahLst/>
              <a:cxnLst/>
              <a:rect r="r" b="b" t="t" l="l"/>
              <a:pathLst>
                <a:path h="581922" w="604747">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sp>
        <p:sp>
          <p:nvSpPr>
            <p:cNvPr name="TextBox 28" id="28"/>
            <p:cNvSpPr txBox="true"/>
            <p:nvPr/>
          </p:nvSpPr>
          <p:spPr>
            <a:xfrm>
              <a:off x="0" y="-19050"/>
              <a:ext cx="604747" cy="600972"/>
            </a:xfrm>
            <a:prstGeom prst="rect">
              <a:avLst/>
            </a:prstGeom>
          </p:spPr>
          <p:txBody>
            <a:bodyPr anchor="ctr" rtlCol="false" tIns="50800" lIns="50800" bIns="50800" rIns="50800"/>
            <a:lstStyle/>
            <a:p>
              <a:pPr algn="ctr">
                <a:lnSpc>
                  <a:spcPts val="2859"/>
                </a:lnSpc>
              </a:pPr>
            </a:p>
          </p:txBody>
        </p:sp>
      </p:grpSp>
      <p:grpSp>
        <p:nvGrpSpPr>
          <p:cNvPr name="Group 29" id="29"/>
          <p:cNvGrpSpPr/>
          <p:nvPr/>
        </p:nvGrpSpPr>
        <p:grpSpPr>
          <a:xfrm rot="0">
            <a:off x="4630532" y="6589742"/>
            <a:ext cx="2296148" cy="2209483"/>
            <a:chOff x="0" y="0"/>
            <a:chExt cx="604747" cy="581922"/>
          </a:xfrm>
        </p:grpSpPr>
        <p:sp>
          <p:nvSpPr>
            <p:cNvPr name="Freeform 30" id="30"/>
            <p:cNvSpPr/>
            <p:nvPr/>
          </p:nvSpPr>
          <p:spPr>
            <a:xfrm flipH="false" flipV="false" rot="0">
              <a:off x="0" y="0"/>
              <a:ext cx="604747" cy="581922"/>
            </a:xfrm>
            <a:custGeom>
              <a:avLst/>
              <a:gdLst/>
              <a:ahLst/>
              <a:cxnLst/>
              <a:rect r="r" b="b" t="t" l="l"/>
              <a:pathLst>
                <a:path h="581922" w="604747">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sp>
        <p:sp>
          <p:nvSpPr>
            <p:cNvPr name="TextBox 31" id="31"/>
            <p:cNvSpPr txBox="true"/>
            <p:nvPr/>
          </p:nvSpPr>
          <p:spPr>
            <a:xfrm>
              <a:off x="0" y="-19050"/>
              <a:ext cx="604747" cy="600972"/>
            </a:xfrm>
            <a:prstGeom prst="rect">
              <a:avLst/>
            </a:prstGeom>
          </p:spPr>
          <p:txBody>
            <a:bodyPr anchor="ctr" rtlCol="false" tIns="50800" lIns="50800" bIns="50800" rIns="50800"/>
            <a:lstStyle/>
            <a:p>
              <a:pPr algn="ctr">
                <a:lnSpc>
                  <a:spcPts val="2859"/>
                </a:lnSpc>
              </a:pPr>
            </a:p>
          </p:txBody>
        </p:sp>
      </p:grpSp>
      <p:grpSp>
        <p:nvGrpSpPr>
          <p:cNvPr name="Group 32" id="32"/>
          <p:cNvGrpSpPr/>
          <p:nvPr/>
        </p:nvGrpSpPr>
        <p:grpSpPr>
          <a:xfrm rot="0">
            <a:off x="7571740" y="6561057"/>
            <a:ext cx="2296148" cy="2209483"/>
            <a:chOff x="0" y="0"/>
            <a:chExt cx="604747" cy="581922"/>
          </a:xfrm>
        </p:grpSpPr>
        <p:sp>
          <p:nvSpPr>
            <p:cNvPr name="Freeform 33" id="33"/>
            <p:cNvSpPr/>
            <p:nvPr/>
          </p:nvSpPr>
          <p:spPr>
            <a:xfrm flipH="false" flipV="false" rot="0">
              <a:off x="0" y="0"/>
              <a:ext cx="604747" cy="581922"/>
            </a:xfrm>
            <a:custGeom>
              <a:avLst/>
              <a:gdLst/>
              <a:ahLst/>
              <a:cxnLst/>
              <a:rect r="r" b="b" t="t" l="l"/>
              <a:pathLst>
                <a:path h="581922" w="604747">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sp>
        <p:sp>
          <p:nvSpPr>
            <p:cNvPr name="TextBox 34" id="34"/>
            <p:cNvSpPr txBox="true"/>
            <p:nvPr/>
          </p:nvSpPr>
          <p:spPr>
            <a:xfrm>
              <a:off x="0" y="-19050"/>
              <a:ext cx="604747" cy="600972"/>
            </a:xfrm>
            <a:prstGeom prst="rect">
              <a:avLst/>
            </a:prstGeom>
          </p:spPr>
          <p:txBody>
            <a:bodyPr anchor="ctr" rtlCol="false" tIns="50800" lIns="50800" bIns="50800" rIns="50800"/>
            <a:lstStyle/>
            <a:p>
              <a:pPr algn="ctr">
                <a:lnSpc>
                  <a:spcPts val="2859"/>
                </a:lnSpc>
              </a:pPr>
            </a:p>
          </p:txBody>
        </p:sp>
      </p:grpSp>
      <p:grpSp>
        <p:nvGrpSpPr>
          <p:cNvPr name="Group 35" id="35"/>
          <p:cNvGrpSpPr/>
          <p:nvPr/>
        </p:nvGrpSpPr>
        <p:grpSpPr>
          <a:xfrm rot="0">
            <a:off x="10972878" y="6589742"/>
            <a:ext cx="2296148" cy="2209483"/>
            <a:chOff x="0" y="0"/>
            <a:chExt cx="604747" cy="581922"/>
          </a:xfrm>
        </p:grpSpPr>
        <p:sp>
          <p:nvSpPr>
            <p:cNvPr name="Freeform 36" id="36"/>
            <p:cNvSpPr/>
            <p:nvPr/>
          </p:nvSpPr>
          <p:spPr>
            <a:xfrm flipH="false" flipV="false" rot="0">
              <a:off x="0" y="0"/>
              <a:ext cx="604747" cy="581922"/>
            </a:xfrm>
            <a:custGeom>
              <a:avLst/>
              <a:gdLst/>
              <a:ahLst/>
              <a:cxnLst/>
              <a:rect r="r" b="b" t="t" l="l"/>
              <a:pathLst>
                <a:path h="581922" w="604747">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sp>
        <p:sp>
          <p:nvSpPr>
            <p:cNvPr name="TextBox 37" id="37"/>
            <p:cNvSpPr txBox="true"/>
            <p:nvPr/>
          </p:nvSpPr>
          <p:spPr>
            <a:xfrm>
              <a:off x="0" y="-19050"/>
              <a:ext cx="604747" cy="600972"/>
            </a:xfrm>
            <a:prstGeom prst="rect">
              <a:avLst/>
            </a:prstGeom>
          </p:spPr>
          <p:txBody>
            <a:bodyPr anchor="ctr" rtlCol="false" tIns="50800" lIns="50800" bIns="50800" rIns="50800"/>
            <a:lstStyle/>
            <a:p>
              <a:pPr algn="ctr">
                <a:lnSpc>
                  <a:spcPts val="2859"/>
                </a:lnSpc>
              </a:pPr>
            </a:p>
          </p:txBody>
        </p:sp>
      </p:grpSp>
      <p:grpSp>
        <p:nvGrpSpPr>
          <p:cNvPr name="Group 38" id="38"/>
          <p:cNvGrpSpPr/>
          <p:nvPr/>
        </p:nvGrpSpPr>
        <p:grpSpPr>
          <a:xfrm rot="0">
            <a:off x="14459740" y="6561057"/>
            <a:ext cx="2296148" cy="2209483"/>
            <a:chOff x="0" y="0"/>
            <a:chExt cx="604747" cy="581922"/>
          </a:xfrm>
        </p:grpSpPr>
        <p:sp>
          <p:nvSpPr>
            <p:cNvPr name="Freeform 39" id="39"/>
            <p:cNvSpPr/>
            <p:nvPr/>
          </p:nvSpPr>
          <p:spPr>
            <a:xfrm flipH="false" flipV="false" rot="0">
              <a:off x="0" y="0"/>
              <a:ext cx="604747" cy="581922"/>
            </a:xfrm>
            <a:custGeom>
              <a:avLst/>
              <a:gdLst/>
              <a:ahLst/>
              <a:cxnLst/>
              <a:rect r="r" b="b" t="t" l="l"/>
              <a:pathLst>
                <a:path h="581922" w="604747">
                  <a:moveTo>
                    <a:pt x="171957" y="0"/>
                  </a:moveTo>
                  <a:lnTo>
                    <a:pt x="432790" y="0"/>
                  </a:lnTo>
                  <a:cubicBezTo>
                    <a:pt x="527759" y="0"/>
                    <a:pt x="604747" y="76988"/>
                    <a:pt x="604747" y="171957"/>
                  </a:cubicBezTo>
                  <a:lnTo>
                    <a:pt x="604747" y="409965"/>
                  </a:lnTo>
                  <a:cubicBezTo>
                    <a:pt x="604747" y="504934"/>
                    <a:pt x="527759" y="581922"/>
                    <a:pt x="432790" y="581922"/>
                  </a:cubicBezTo>
                  <a:lnTo>
                    <a:pt x="171957" y="581922"/>
                  </a:lnTo>
                  <a:cubicBezTo>
                    <a:pt x="76988" y="581922"/>
                    <a:pt x="0" y="504934"/>
                    <a:pt x="0" y="409965"/>
                  </a:cubicBezTo>
                  <a:lnTo>
                    <a:pt x="0" y="171957"/>
                  </a:lnTo>
                  <a:cubicBezTo>
                    <a:pt x="0" y="76988"/>
                    <a:pt x="76988" y="0"/>
                    <a:pt x="171957" y="0"/>
                  </a:cubicBezTo>
                  <a:close/>
                </a:path>
              </a:pathLst>
            </a:custGeom>
            <a:solidFill>
              <a:srgbClr val="FFFFFF"/>
            </a:solidFill>
          </p:spPr>
        </p:sp>
        <p:sp>
          <p:nvSpPr>
            <p:cNvPr name="TextBox 40" id="40"/>
            <p:cNvSpPr txBox="true"/>
            <p:nvPr/>
          </p:nvSpPr>
          <p:spPr>
            <a:xfrm>
              <a:off x="0" y="-19050"/>
              <a:ext cx="604747" cy="600972"/>
            </a:xfrm>
            <a:prstGeom prst="rect">
              <a:avLst/>
            </a:prstGeom>
          </p:spPr>
          <p:txBody>
            <a:bodyPr anchor="ctr" rtlCol="false" tIns="50800" lIns="50800" bIns="50800" rIns="50800"/>
            <a:lstStyle/>
            <a:p>
              <a:pPr algn="ctr">
                <a:lnSpc>
                  <a:spcPts val="2859"/>
                </a:lnSpc>
              </a:pPr>
            </a:p>
          </p:txBody>
        </p:sp>
      </p:grpSp>
      <p:sp>
        <p:nvSpPr>
          <p:cNvPr name="Freeform 41" id="41"/>
          <p:cNvSpPr/>
          <p:nvPr/>
        </p:nvSpPr>
        <p:spPr>
          <a:xfrm flipH="false" flipV="false" rot="0">
            <a:off x="15205730" y="5322235"/>
            <a:ext cx="750747" cy="844399"/>
          </a:xfrm>
          <a:custGeom>
            <a:avLst/>
            <a:gdLst/>
            <a:ahLst/>
            <a:cxnLst/>
            <a:rect r="r" b="b" t="t" l="l"/>
            <a:pathLst>
              <a:path h="844399" w="750747">
                <a:moveTo>
                  <a:pt x="0" y="0"/>
                </a:moveTo>
                <a:lnTo>
                  <a:pt x="750747" y="0"/>
                </a:lnTo>
                <a:lnTo>
                  <a:pt x="750747" y="844399"/>
                </a:lnTo>
                <a:lnTo>
                  <a:pt x="0" y="844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2084569" y="5422146"/>
            <a:ext cx="810983" cy="810983"/>
          </a:xfrm>
          <a:custGeom>
            <a:avLst/>
            <a:gdLst/>
            <a:ahLst/>
            <a:cxnLst/>
            <a:rect r="r" b="b" t="t" l="l"/>
            <a:pathLst>
              <a:path h="810983" w="810983">
                <a:moveTo>
                  <a:pt x="0" y="0"/>
                </a:moveTo>
                <a:lnTo>
                  <a:pt x="810982" y="0"/>
                </a:lnTo>
                <a:lnTo>
                  <a:pt x="810982" y="810983"/>
                </a:lnTo>
                <a:lnTo>
                  <a:pt x="0" y="810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8163011" y="5331445"/>
            <a:ext cx="992384" cy="992384"/>
          </a:xfrm>
          <a:custGeom>
            <a:avLst/>
            <a:gdLst/>
            <a:ahLst/>
            <a:cxnLst/>
            <a:rect r="r" b="b" t="t" l="l"/>
            <a:pathLst>
              <a:path h="992384" w="992384">
                <a:moveTo>
                  <a:pt x="0" y="0"/>
                </a:moveTo>
                <a:lnTo>
                  <a:pt x="992384" y="0"/>
                </a:lnTo>
                <a:lnTo>
                  <a:pt x="992384" y="992385"/>
                </a:lnTo>
                <a:lnTo>
                  <a:pt x="0" y="992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5376389" y="5422146"/>
            <a:ext cx="804434" cy="852405"/>
          </a:xfrm>
          <a:custGeom>
            <a:avLst/>
            <a:gdLst/>
            <a:ahLst/>
            <a:cxnLst/>
            <a:rect r="r" b="b" t="t" l="l"/>
            <a:pathLst>
              <a:path h="852405" w="804434">
                <a:moveTo>
                  <a:pt x="0" y="0"/>
                </a:moveTo>
                <a:lnTo>
                  <a:pt x="804434" y="0"/>
                </a:lnTo>
                <a:lnTo>
                  <a:pt x="804434" y="852405"/>
                </a:lnTo>
                <a:lnTo>
                  <a:pt x="0" y="852405"/>
                </a:lnTo>
                <a:lnTo>
                  <a:pt x="0" y="0"/>
                </a:lnTo>
                <a:close/>
              </a:path>
            </a:pathLst>
          </a:custGeom>
          <a:blipFill>
            <a:blip r:embed="rId10"/>
            <a:stretch>
              <a:fillRect l="0" t="0" r="0" b="0"/>
            </a:stretch>
          </a:blipFill>
        </p:spPr>
      </p:sp>
      <p:sp>
        <p:nvSpPr>
          <p:cNvPr name="Freeform 45" id="45"/>
          <p:cNvSpPr/>
          <p:nvPr/>
        </p:nvSpPr>
        <p:spPr>
          <a:xfrm flipH="false" flipV="false" rot="0">
            <a:off x="11681678" y="5445283"/>
            <a:ext cx="878547" cy="878547"/>
          </a:xfrm>
          <a:custGeom>
            <a:avLst/>
            <a:gdLst/>
            <a:ahLst/>
            <a:cxnLst/>
            <a:rect r="r" b="b" t="t" l="l"/>
            <a:pathLst>
              <a:path h="878547" w="878547">
                <a:moveTo>
                  <a:pt x="0" y="0"/>
                </a:moveTo>
                <a:lnTo>
                  <a:pt x="878547" y="0"/>
                </a:lnTo>
                <a:lnTo>
                  <a:pt x="878547" y="878547"/>
                </a:lnTo>
                <a:lnTo>
                  <a:pt x="0" y="878547"/>
                </a:lnTo>
                <a:lnTo>
                  <a:pt x="0" y="0"/>
                </a:lnTo>
                <a:close/>
              </a:path>
            </a:pathLst>
          </a:custGeom>
          <a:blipFill>
            <a:blip r:embed="rId11"/>
            <a:stretch>
              <a:fillRect l="0" t="0" r="0" b="0"/>
            </a:stretch>
          </a:blipFill>
        </p:spPr>
      </p:sp>
      <p:sp>
        <p:nvSpPr>
          <p:cNvPr name="TextBox 46" id="46"/>
          <p:cNvSpPr txBox="true"/>
          <p:nvPr/>
        </p:nvSpPr>
        <p:spPr>
          <a:xfrm rot="0">
            <a:off x="874081" y="3693820"/>
            <a:ext cx="3231958" cy="588471"/>
          </a:xfrm>
          <a:prstGeom prst="rect">
            <a:avLst/>
          </a:prstGeom>
        </p:spPr>
        <p:txBody>
          <a:bodyPr anchor="t" rtlCol="false" tIns="0" lIns="0" bIns="0" rIns="0">
            <a:spAutoFit/>
          </a:bodyPr>
          <a:lstStyle/>
          <a:p>
            <a:pPr algn="ctr" marL="0" indent="0" lvl="0">
              <a:lnSpc>
                <a:spcPts val="4725"/>
              </a:lnSpc>
              <a:spcBef>
                <a:spcPct val="0"/>
              </a:spcBef>
            </a:pPr>
            <a:r>
              <a:rPr lang="en-US" b="true" sz="3424" spc="335">
                <a:solidFill>
                  <a:srgbClr val="000000"/>
                </a:solidFill>
                <a:latin typeface="TT Drugs Bold"/>
                <a:ea typeface="TT Drugs Bold"/>
                <a:cs typeface="TT Drugs Bold"/>
                <a:sym typeface="TT Drugs Bold"/>
              </a:rPr>
              <a:t>PROYECTOS</a:t>
            </a:r>
          </a:p>
        </p:txBody>
      </p:sp>
      <p:sp>
        <p:nvSpPr>
          <p:cNvPr name="TextBox 47" id="47"/>
          <p:cNvSpPr txBox="true"/>
          <p:nvPr/>
        </p:nvSpPr>
        <p:spPr>
          <a:xfrm rot="0">
            <a:off x="4325229" y="3693918"/>
            <a:ext cx="2906754" cy="579044"/>
          </a:xfrm>
          <a:prstGeom prst="rect">
            <a:avLst/>
          </a:prstGeom>
        </p:spPr>
        <p:txBody>
          <a:bodyPr anchor="t" rtlCol="false" tIns="0" lIns="0" bIns="0" rIns="0">
            <a:spAutoFit/>
          </a:bodyPr>
          <a:lstStyle/>
          <a:p>
            <a:pPr algn="ctr" marL="0" indent="0" lvl="0">
              <a:lnSpc>
                <a:spcPts val="4719"/>
              </a:lnSpc>
              <a:spcBef>
                <a:spcPct val="0"/>
              </a:spcBef>
            </a:pPr>
            <a:r>
              <a:rPr lang="en-US" b="true" sz="3420" spc="335">
                <a:solidFill>
                  <a:srgbClr val="231F20"/>
                </a:solidFill>
                <a:latin typeface="TT Drugs Bold"/>
                <a:ea typeface="TT Drugs Bold"/>
                <a:cs typeface="TT Drugs Bold"/>
                <a:sym typeface="TT Drugs Bold"/>
              </a:rPr>
              <a:t>HISTORIAL</a:t>
            </a:r>
          </a:p>
        </p:txBody>
      </p:sp>
      <p:sp>
        <p:nvSpPr>
          <p:cNvPr name="TextBox 48" id="48"/>
          <p:cNvSpPr txBox="true"/>
          <p:nvPr/>
        </p:nvSpPr>
        <p:spPr>
          <a:xfrm rot="0">
            <a:off x="7450518" y="3701255"/>
            <a:ext cx="2417371" cy="588471"/>
          </a:xfrm>
          <a:prstGeom prst="rect">
            <a:avLst/>
          </a:prstGeom>
        </p:spPr>
        <p:txBody>
          <a:bodyPr anchor="t" rtlCol="false" tIns="0" lIns="0" bIns="0" rIns="0">
            <a:spAutoFit/>
          </a:bodyPr>
          <a:lstStyle/>
          <a:p>
            <a:pPr algn="ctr" marL="0" indent="0" lvl="0">
              <a:lnSpc>
                <a:spcPts val="4725"/>
              </a:lnSpc>
              <a:spcBef>
                <a:spcPct val="0"/>
              </a:spcBef>
            </a:pPr>
            <a:r>
              <a:rPr lang="en-US" b="true" sz="3424" spc="335">
                <a:solidFill>
                  <a:srgbClr val="231F20"/>
                </a:solidFill>
                <a:latin typeface="TT Drugs Bold"/>
                <a:ea typeface="TT Drugs Bold"/>
                <a:cs typeface="TT Drugs Bold"/>
                <a:sym typeface="TT Drugs Bold"/>
              </a:rPr>
              <a:t>CLUSTER</a:t>
            </a:r>
          </a:p>
        </p:txBody>
      </p:sp>
      <p:sp>
        <p:nvSpPr>
          <p:cNvPr name="TextBox 49" id="49"/>
          <p:cNvSpPr txBox="true"/>
          <p:nvPr/>
        </p:nvSpPr>
        <p:spPr>
          <a:xfrm rot="0">
            <a:off x="10086964" y="3697587"/>
            <a:ext cx="4067976" cy="579044"/>
          </a:xfrm>
          <a:prstGeom prst="rect">
            <a:avLst/>
          </a:prstGeom>
        </p:spPr>
        <p:txBody>
          <a:bodyPr anchor="t" rtlCol="false" tIns="0" lIns="0" bIns="0" rIns="0">
            <a:spAutoFit/>
          </a:bodyPr>
          <a:lstStyle/>
          <a:p>
            <a:pPr algn="ctr" marL="0" indent="0" lvl="0">
              <a:lnSpc>
                <a:spcPts val="4719"/>
              </a:lnSpc>
              <a:spcBef>
                <a:spcPct val="0"/>
              </a:spcBef>
            </a:pPr>
            <a:r>
              <a:rPr lang="en-US" b="true" sz="3420" spc="335">
                <a:solidFill>
                  <a:srgbClr val="231F20"/>
                </a:solidFill>
                <a:latin typeface="TT Drugs Bold"/>
                <a:ea typeface="TT Drugs Bold"/>
                <a:cs typeface="TT Drugs Bold"/>
                <a:sym typeface="TT Drugs Bold"/>
              </a:rPr>
              <a:t>PARAMETROS</a:t>
            </a:r>
          </a:p>
        </p:txBody>
      </p:sp>
      <p:sp>
        <p:nvSpPr>
          <p:cNvPr name="TextBox 50" id="50"/>
          <p:cNvSpPr txBox="true"/>
          <p:nvPr/>
        </p:nvSpPr>
        <p:spPr>
          <a:xfrm rot="0">
            <a:off x="14459740" y="3710731"/>
            <a:ext cx="2851662" cy="579044"/>
          </a:xfrm>
          <a:prstGeom prst="rect">
            <a:avLst/>
          </a:prstGeom>
        </p:spPr>
        <p:txBody>
          <a:bodyPr anchor="t" rtlCol="false" tIns="0" lIns="0" bIns="0" rIns="0">
            <a:spAutoFit/>
          </a:bodyPr>
          <a:lstStyle/>
          <a:p>
            <a:pPr algn="ctr" marL="0" indent="0" lvl="0">
              <a:lnSpc>
                <a:spcPts val="4719"/>
              </a:lnSpc>
              <a:spcBef>
                <a:spcPct val="0"/>
              </a:spcBef>
            </a:pPr>
            <a:r>
              <a:rPr lang="en-US" b="true" sz="3420" spc="335">
                <a:solidFill>
                  <a:srgbClr val="231F20"/>
                </a:solidFill>
                <a:latin typeface="TT Drugs Bold"/>
                <a:ea typeface="TT Drugs Bold"/>
                <a:cs typeface="TT Drugs Bold"/>
                <a:sym typeface="TT Drugs Bold"/>
              </a:rPr>
              <a:t>USUARIOS</a:t>
            </a:r>
          </a:p>
        </p:txBody>
      </p:sp>
      <p:sp>
        <p:nvSpPr>
          <p:cNvPr name="TextBox 51" id="51"/>
          <p:cNvSpPr txBox="true"/>
          <p:nvPr/>
        </p:nvSpPr>
        <p:spPr>
          <a:xfrm rot="0">
            <a:off x="4789103" y="7086903"/>
            <a:ext cx="1979006" cy="1167536"/>
          </a:xfrm>
          <a:prstGeom prst="rect">
            <a:avLst/>
          </a:prstGeom>
        </p:spPr>
        <p:txBody>
          <a:bodyPr anchor="t" rtlCol="false" tIns="0" lIns="0" bIns="0" rIns="0">
            <a:spAutoFit/>
          </a:bodyPr>
          <a:lstStyle/>
          <a:p>
            <a:pPr algn="ctr" marL="0" indent="0" lvl="0">
              <a:lnSpc>
                <a:spcPts val="3118"/>
              </a:lnSpc>
              <a:spcBef>
                <a:spcPct val="0"/>
              </a:spcBef>
            </a:pPr>
            <a:r>
              <a:rPr lang="en-US" sz="2259" spc="221">
                <a:solidFill>
                  <a:srgbClr val="231F20"/>
                </a:solidFill>
                <a:latin typeface="TT Drugs"/>
                <a:ea typeface="TT Drugs"/>
                <a:cs typeface="TT Drugs"/>
                <a:sym typeface="TT Drugs"/>
              </a:rPr>
              <a:t>Ver y Eliminar Historial</a:t>
            </a:r>
          </a:p>
        </p:txBody>
      </p:sp>
      <p:sp>
        <p:nvSpPr>
          <p:cNvPr name="TextBox 52" id="52"/>
          <p:cNvSpPr txBox="true"/>
          <p:nvPr/>
        </p:nvSpPr>
        <p:spPr>
          <a:xfrm rot="0">
            <a:off x="1341986" y="7147568"/>
            <a:ext cx="2296148" cy="777059"/>
          </a:xfrm>
          <a:prstGeom prst="rect">
            <a:avLst/>
          </a:prstGeom>
        </p:spPr>
        <p:txBody>
          <a:bodyPr anchor="t" rtlCol="false" tIns="0" lIns="0" bIns="0" rIns="0">
            <a:spAutoFit/>
          </a:bodyPr>
          <a:lstStyle/>
          <a:p>
            <a:pPr algn="ctr" marL="0" indent="0" lvl="0">
              <a:lnSpc>
                <a:spcPts val="3115"/>
              </a:lnSpc>
              <a:spcBef>
                <a:spcPct val="0"/>
              </a:spcBef>
            </a:pPr>
            <a:r>
              <a:rPr lang="en-US" sz="2257" spc="221">
                <a:solidFill>
                  <a:srgbClr val="231F20"/>
                </a:solidFill>
                <a:latin typeface="TT Drugs"/>
                <a:ea typeface="TT Drugs"/>
                <a:cs typeface="TT Drugs"/>
                <a:sym typeface="TT Drugs"/>
              </a:rPr>
              <a:t>Subir y ver proyectos</a:t>
            </a:r>
          </a:p>
        </p:txBody>
      </p:sp>
      <p:sp>
        <p:nvSpPr>
          <p:cNvPr name="TextBox 53" id="53"/>
          <p:cNvSpPr txBox="true"/>
          <p:nvPr/>
        </p:nvSpPr>
        <p:spPr>
          <a:xfrm rot="0">
            <a:off x="7730312" y="6696378"/>
            <a:ext cx="1979006" cy="1948586"/>
          </a:xfrm>
          <a:prstGeom prst="rect">
            <a:avLst/>
          </a:prstGeom>
        </p:spPr>
        <p:txBody>
          <a:bodyPr anchor="t" rtlCol="false" tIns="0" lIns="0" bIns="0" rIns="0">
            <a:spAutoFit/>
          </a:bodyPr>
          <a:lstStyle/>
          <a:p>
            <a:pPr algn="ctr" marL="0" indent="0" lvl="0">
              <a:lnSpc>
                <a:spcPts val="3118"/>
              </a:lnSpc>
              <a:spcBef>
                <a:spcPct val="0"/>
              </a:spcBef>
            </a:pPr>
            <a:r>
              <a:rPr lang="en-US" sz="2259" spc="221">
                <a:solidFill>
                  <a:srgbClr val="231F20"/>
                </a:solidFill>
                <a:latin typeface="TT Drugs"/>
                <a:ea typeface="TT Drugs"/>
                <a:cs typeface="TT Drugs"/>
                <a:sym typeface="TT Drugs"/>
              </a:rPr>
              <a:t>Solicitar asignación de horas por proyecto</a:t>
            </a:r>
          </a:p>
        </p:txBody>
      </p:sp>
      <p:sp>
        <p:nvSpPr>
          <p:cNvPr name="TextBox 54" id="54"/>
          <p:cNvSpPr txBox="true"/>
          <p:nvPr/>
        </p:nvSpPr>
        <p:spPr>
          <a:xfrm rot="0">
            <a:off x="11131449" y="7086903"/>
            <a:ext cx="1979006" cy="1167536"/>
          </a:xfrm>
          <a:prstGeom prst="rect">
            <a:avLst/>
          </a:prstGeom>
        </p:spPr>
        <p:txBody>
          <a:bodyPr anchor="t" rtlCol="false" tIns="0" lIns="0" bIns="0" rIns="0">
            <a:spAutoFit/>
          </a:bodyPr>
          <a:lstStyle/>
          <a:p>
            <a:pPr algn="ctr" marL="0" indent="0" lvl="0">
              <a:lnSpc>
                <a:spcPts val="3118"/>
              </a:lnSpc>
              <a:spcBef>
                <a:spcPct val="0"/>
              </a:spcBef>
            </a:pPr>
            <a:r>
              <a:rPr lang="en-US" sz="2259" spc="221">
                <a:solidFill>
                  <a:srgbClr val="231F20"/>
                </a:solidFill>
                <a:latin typeface="TT Drugs"/>
                <a:ea typeface="TT Drugs"/>
                <a:cs typeface="TT Drugs"/>
                <a:sym typeface="TT Drugs"/>
              </a:rPr>
              <a:t>Ver y Modificar Parámetros</a:t>
            </a:r>
          </a:p>
        </p:txBody>
      </p:sp>
      <p:sp>
        <p:nvSpPr>
          <p:cNvPr name="TextBox 55" id="55"/>
          <p:cNvSpPr txBox="true"/>
          <p:nvPr/>
        </p:nvSpPr>
        <p:spPr>
          <a:xfrm rot="0">
            <a:off x="14591601" y="6696378"/>
            <a:ext cx="1979006" cy="1948586"/>
          </a:xfrm>
          <a:prstGeom prst="rect">
            <a:avLst/>
          </a:prstGeom>
        </p:spPr>
        <p:txBody>
          <a:bodyPr anchor="t" rtlCol="false" tIns="0" lIns="0" bIns="0" rIns="0">
            <a:spAutoFit/>
          </a:bodyPr>
          <a:lstStyle/>
          <a:p>
            <a:pPr algn="ctr" marL="0" indent="0" lvl="0">
              <a:lnSpc>
                <a:spcPts val="3118"/>
              </a:lnSpc>
              <a:spcBef>
                <a:spcPct val="0"/>
              </a:spcBef>
            </a:pPr>
            <a:r>
              <a:rPr lang="en-US" sz="2259" spc="221">
                <a:solidFill>
                  <a:srgbClr val="231F20"/>
                </a:solidFill>
                <a:latin typeface="TT Drugs"/>
                <a:ea typeface="TT Drugs"/>
                <a:cs typeface="TT Drugs"/>
                <a:sym typeface="TT Drugs"/>
              </a:rPr>
              <a:t>Ver, modificar, crear y deshabilitar usuarios</a:t>
            </a:r>
          </a:p>
        </p:txBody>
      </p:sp>
      <p:sp>
        <p:nvSpPr>
          <p:cNvPr name="TextBox 56" id="56"/>
          <p:cNvSpPr txBox="true"/>
          <p:nvPr/>
        </p:nvSpPr>
        <p:spPr>
          <a:xfrm rot="0">
            <a:off x="1028700" y="1289925"/>
            <a:ext cx="16230600"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Funcionalidades Principales</a:t>
            </a:r>
          </a:p>
        </p:txBody>
      </p:sp>
      <p:sp>
        <p:nvSpPr>
          <p:cNvPr name="Freeform 57" id="57"/>
          <p:cNvSpPr/>
          <p:nvPr/>
        </p:nvSpPr>
        <p:spPr>
          <a:xfrm flipH="false" flipV="false" rot="0">
            <a:off x="1028700" y="284711"/>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12">
              <a:alphaModFix amt="50000"/>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048831"/>
            <a:chOff x="0" y="0"/>
            <a:chExt cx="4880466" cy="813633"/>
          </a:xfrm>
        </p:grpSpPr>
        <p:sp>
          <p:nvSpPr>
            <p:cNvPr name="Freeform 3" id="3"/>
            <p:cNvSpPr/>
            <p:nvPr/>
          </p:nvSpPr>
          <p:spPr>
            <a:xfrm flipH="false" flipV="false" rot="0">
              <a:off x="0" y="0"/>
              <a:ext cx="4880466" cy="813633"/>
            </a:xfrm>
            <a:custGeom>
              <a:avLst/>
              <a:gdLst/>
              <a:ahLst/>
              <a:cxnLst/>
              <a:rect r="r" b="b" t="t" l="l"/>
              <a:pathLst>
                <a:path h="813633" w="4880466">
                  <a:moveTo>
                    <a:pt x="1693" y="0"/>
                  </a:moveTo>
                  <a:lnTo>
                    <a:pt x="4878773" y="0"/>
                  </a:lnTo>
                  <a:cubicBezTo>
                    <a:pt x="4879222" y="0"/>
                    <a:pt x="4879653" y="178"/>
                    <a:pt x="4879970" y="496"/>
                  </a:cubicBezTo>
                  <a:cubicBezTo>
                    <a:pt x="4880288" y="814"/>
                    <a:pt x="4880466" y="1244"/>
                    <a:pt x="4880466" y="1693"/>
                  </a:cubicBezTo>
                  <a:lnTo>
                    <a:pt x="4880466" y="811939"/>
                  </a:lnTo>
                  <a:cubicBezTo>
                    <a:pt x="4880466" y="812389"/>
                    <a:pt x="4880288" y="812819"/>
                    <a:pt x="4879970" y="813137"/>
                  </a:cubicBezTo>
                  <a:cubicBezTo>
                    <a:pt x="4879653" y="813454"/>
                    <a:pt x="4879222" y="813633"/>
                    <a:pt x="4878773" y="813633"/>
                  </a:cubicBezTo>
                  <a:lnTo>
                    <a:pt x="1693" y="813633"/>
                  </a:lnTo>
                  <a:cubicBezTo>
                    <a:pt x="1244" y="813633"/>
                    <a:pt x="814" y="813454"/>
                    <a:pt x="496" y="813137"/>
                  </a:cubicBezTo>
                  <a:cubicBezTo>
                    <a:pt x="178" y="812819"/>
                    <a:pt x="0" y="812389"/>
                    <a:pt x="0" y="811939"/>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sp>
        <p:sp>
          <p:nvSpPr>
            <p:cNvPr name="TextBox 4" id="4"/>
            <p:cNvSpPr txBox="true"/>
            <p:nvPr/>
          </p:nvSpPr>
          <p:spPr>
            <a:xfrm>
              <a:off x="0" y="-19050"/>
              <a:ext cx="4880466" cy="8326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8406606" y="3346520"/>
            <a:ext cx="4221454" cy="725042"/>
            <a:chOff x="0" y="0"/>
            <a:chExt cx="1157513" cy="198805"/>
          </a:xfrm>
        </p:grpSpPr>
        <p:sp>
          <p:nvSpPr>
            <p:cNvPr name="Freeform 6" id="6"/>
            <p:cNvSpPr/>
            <p:nvPr/>
          </p:nvSpPr>
          <p:spPr>
            <a:xfrm flipH="false" flipV="false" rot="0">
              <a:off x="0" y="0"/>
              <a:ext cx="1157513" cy="198805"/>
            </a:xfrm>
            <a:custGeom>
              <a:avLst/>
              <a:gdLst/>
              <a:ahLst/>
              <a:cxnLst/>
              <a:rect r="r" b="b" t="t" l="l"/>
              <a:pathLst>
                <a:path h="198805" w="1157513">
                  <a:moveTo>
                    <a:pt x="7336" y="0"/>
                  </a:moveTo>
                  <a:lnTo>
                    <a:pt x="1150177" y="0"/>
                  </a:lnTo>
                  <a:cubicBezTo>
                    <a:pt x="1152123" y="0"/>
                    <a:pt x="1153989" y="773"/>
                    <a:pt x="1155365" y="2149"/>
                  </a:cubicBezTo>
                  <a:cubicBezTo>
                    <a:pt x="1156740" y="3524"/>
                    <a:pt x="1157513" y="5390"/>
                    <a:pt x="1157513" y="7336"/>
                  </a:cubicBezTo>
                  <a:lnTo>
                    <a:pt x="1157513" y="191469"/>
                  </a:lnTo>
                  <a:cubicBezTo>
                    <a:pt x="1157513" y="195521"/>
                    <a:pt x="1154229" y="198805"/>
                    <a:pt x="1150177" y="198805"/>
                  </a:cubicBezTo>
                  <a:lnTo>
                    <a:pt x="7336" y="198805"/>
                  </a:lnTo>
                  <a:cubicBezTo>
                    <a:pt x="5390" y="198805"/>
                    <a:pt x="3524" y="198032"/>
                    <a:pt x="2149" y="196656"/>
                  </a:cubicBezTo>
                  <a:cubicBezTo>
                    <a:pt x="773" y="195281"/>
                    <a:pt x="0" y="193415"/>
                    <a:pt x="0" y="191469"/>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7" id="7"/>
            <p:cNvSpPr txBox="true"/>
            <p:nvPr/>
          </p:nvSpPr>
          <p:spPr>
            <a:xfrm>
              <a:off x="0" y="-19050"/>
              <a:ext cx="1157513"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Sprint Nº2</a:t>
              </a:r>
            </a:p>
          </p:txBody>
        </p:sp>
      </p:grpSp>
      <p:grpSp>
        <p:nvGrpSpPr>
          <p:cNvPr name="Group 8" id="8"/>
          <p:cNvGrpSpPr/>
          <p:nvPr/>
        </p:nvGrpSpPr>
        <p:grpSpPr>
          <a:xfrm rot="0">
            <a:off x="12809034" y="3346520"/>
            <a:ext cx="4173101" cy="725042"/>
            <a:chOff x="0" y="0"/>
            <a:chExt cx="1144255" cy="198805"/>
          </a:xfrm>
        </p:grpSpPr>
        <p:sp>
          <p:nvSpPr>
            <p:cNvPr name="Freeform 9" id="9"/>
            <p:cNvSpPr/>
            <p:nvPr/>
          </p:nvSpPr>
          <p:spPr>
            <a:xfrm flipH="false" flipV="false" rot="0">
              <a:off x="0" y="0"/>
              <a:ext cx="1144255" cy="198805"/>
            </a:xfrm>
            <a:custGeom>
              <a:avLst/>
              <a:gdLst/>
              <a:ahLst/>
              <a:cxnLst/>
              <a:rect r="r" b="b" t="t" l="l"/>
              <a:pathLst>
                <a:path h="198805" w="1144255">
                  <a:moveTo>
                    <a:pt x="7421" y="0"/>
                  </a:moveTo>
                  <a:lnTo>
                    <a:pt x="1136834" y="0"/>
                  </a:lnTo>
                  <a:cubicBezTo>
                    <a:pt x="1138802" y="0"/>
                    <a:pt x="1140690" y="782"/>
                    <a:pt x="1142082" y="2173"/>
                  </a:cubicBezTo>
                  <a:cubicBezTo>
                    <a:pt x="1143473" y="3565"/>
                    <a:pt x="1144255" y="5453"/>
                    <a:pt x="1144255" y="7421"/>
                  </a:cubicBezTo>
                  <a:lnTo>
                    <a:pt x="1144255" y="191384"/>
                  </a:lnTo>
                  <a:cubicBezTo>
                    <a:pt x="1144255" y="195483"/>
                    <a:pt x="1140933" y="198805"/>
                    <a:pt x="1136834" y="198805"/>
                  </a:cubicBezTo>
                  <a:lnTo>
                    <a:pt x="7421" y="198805"/>
                  </a:lnTo>
                  <a:cubicBezTo>
                    <a:pt x="5453" y="198805"/>
                    <a:pt x="3565" y="198023"/>
                    <a:pt x="2173" y="196631"/>
                  </a:cubicBezTo>
                  <a:cubicBezTo>
                    <a:pt x="782" y="195240"/>
                    <a:pt x="0" y="193352"/>
                    <a:pt x="0" y="191384"/>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sp>
        <p:sp>
          <p:nvSpPr>
            <p:cNvPr name="TextBox 10" id="10"/>
            <p:cNvSpPr txBox="true"/>
            <p:nvPr/>
          </p:nvSpPr>
          <p:spPr>
            <a:xfrm>
              <a:off x="0" y="-19050"/>
              <a:ext cx="1144255"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Sprint Nº3</a:t>
              </a:r>
            </a:p>
          </p:txBody>
        </p:sp>
      </p:grpSp>
      <p:grpSp>
        <p:nvGrpSpPr>
          <p:cNvPr name="Group 11" id="11"/>
          <p:cNvGrpSpPr/>
          <p:nvPr/>
        </p:nvGrpSpPr>
        <p:grpSpPr>
          <a:xfrm rot="0">
            <a:off x="3973605" y="3346520"/>
            <a:ext cx="4252026" cy="725042"/>
            <a:chOff x="0" y="0"/>
            <a:chExt cx="1165896" cy="198805"/>
          </a:xfrm>
        </p:grpSpPr>
        <p:sp>
          <p:nvSpPr>
            <p:cNvPr name="Freeform 12" id="12"/>
            <p:cNvSpPr/>
            <p:nvPr/>
          </p:nvSpPr>
          <p:spPr>
            <a:xfrm flipH="false" flipV="false" rot="0">
              <a:off x="0" y="0"/>
              <a:ext cx="1165896" cy="198805"/>
            </a:xfrm>
            <a:custGeom>
              <a:avLst/>
              <a:gdLst/>
              <a:ahLst/>
              <a:cxnLst/>
              <a:rect r="r" b="b" t="t" l="l"/>
              <a:pathLst>
                <a:path h="198805" w="1165896">
                  <a:moveTo>
                    <a:pt x="7283" y="0"/>
                  </a:moveTo>
                  <a:lnTo>
                    <a:pt x="1158613" y="0"/>
                  </a:lnTo>
                  <a:cubicBezTo>
                    <a:pt x="1160545" y="0"/>
                    <a:pt x="1162397" y="767"/>
                    <a:pt x="1163763" y="2133"/>
                  </a:cubicBezTo>
                  <a:cubicBezTo>
                    <a:pt x="1165129" y="3499"/>
                    <a:pt x="1165896" y="5351"/>
                    <a:pt x="1165896" y="7283"/>
                  </a:cubicBezTo>
                  <a:lnTo>
                    <a:pt x="1165896" y="191522"/>
                  </a:lnTo>
                  <a:cubicBezTo>
                    <a:pt x="1165896" y="193454"/>
                    <a:pt x="1165129" y="195306"/>
                    <a:pt x="1163763" y="196672"/>
                  </a:cubicBezTo>
                  <a:cubicBezTo>
                    <a:pt x="1162397" y="198038"/>
                    <a:pt x="1160545" y="198805"/>
                    <a:pt x="1158613" y="198805"/>
                  </a:cubicBezTo>
                  <a:lnTo>
                    <a:pt x="7283" y="198805"/>
                  </a:lnTo>
                  <a:cubicBezTo>
                    <a:pt x="5351" y="198805"/>
                    <a:pt x="3499" y="198038"/>
                    <a:pt x="2133" y="196672"/>
                  </a:cubicBezTo>
                  <a:cubicBezTo>
                    <a:pt x="767" y="195306"/>
                    <a:pt x="0" y="193454"/>
                    <a:pt x="0" y="19152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13" id="13"/>
            <p:cNvSpPr txBox="true"/>
            <p:nvPr/>
          </p:nvSpPr>
          <p:spPr>
            <a:xfrm>
              <a:off x="0" y="-19050"/>
              <a:ext cx="1165896"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Sprint Nº1</a:t>
              </a:r>
            </a:p>
          </p:txBody>
        </p:sp>
      </p:grpSp>
      <p:grpSp>
        <p:nvGrpSpPr>
          <p:cNvPr name="Group 14" id="14"/>
          <p:cNvGrpSpPr/>
          <p:nvPr/>
        </p:nvGrpSpPr>
        <p:grpSpPr>
          <a:xfrm rot="0">
            <a:off x="3973605" y="4352683"/>
            <a:ext cx="4252026" cy="1227709"/>
            <a:chOff x="0" y="0"/>
            <a:chExt cx="1165896" cy="336635"/>
          </a:xfrm>
        </p:grpSpPr>
        <p:sp>
          <p:nvSpPr>
            <p:cNvPr name="Freeform 15" id="15"/>
            <p:cNvSpPr/>
            <p:nvPr/>
          </p:nvSpPr>
          <p:spPr>
            <a:xfrm flipH="false" flipV="false" rot="0">
              <a:off x="0" y="0"/>
              <a:ext cx="1165896" cy="336635"/>
            </a:xfrm>
            <a:custGeom>
              <a:avLst/>
              <a:gdLst/>
              <a:ahLst/>
              <a:cxnLst/>
              <a:rect r="r" b="b" t="t" l="l"/>
              <a:pathLst>
                <a:path h="336635" w="1165896">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16" id="16"/>
            <p:cNvSpPr txBox="true"/>
            <p:nvPr/>
          </p:nvSpPr>
          <p:spPr>
            <a:xfrm>
              <a:off x="0" y="-19050"/>
              <a:ext cx="1165896"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Desarrollar una pagina web capaz de realizar la gestión de proyectos y usuarios.</a:t>
              </a:r>
            </a:p>
          </p:txBody>
        </p:sp>
      </p:grpSp>
      <p:grpSp>
        <p:nvGrpSpPr>
          <p:cNvPr name="Group 17" id="17"/>
          <p:cNvGrpSpPr/>
          <p:nvPr/>
        </p:nvGrpSpPr>
        <p:grpSpPr>
          <a:xfrm rot="0">
            <a:off x="1305865" y="4322330"/>
            <a:ext cx="2488957" cy="1258062"/>
            <a:chOff x="0" y="0"/>
            <a:chExt cx="682467" cy="344958"/>
          </a:xfrm>
        </p:grpSpPr>
        <p:sp>
          <p:nvSpPr>
            <p:cNvPr name="Freeform 18" id="18"/>
            <p:cNvSpPr/>
            <p:nvPr/>
          </p:nvSpPr>
          <p:spPr>
            <a:xfrm flipH="false" flipV="false" rot="0">
              <a:off x="0" y="0"/>
              <a:ext cx="682467" cy="344958"/>
            </a:xfrm>
            <a:custGeom>
              <a:avLst/>
              <a:gdLst/>
              <a:ahLst/>
              <a:cxnLst/>
              <a:rect r="r" b="b" t="t" l="l"/>
              <a:pathLst>
                <a:path h="344958" w="682467">
                  <a:moveTo>
                    <a:pt x="12442" y="0"/>
                  </a:moveTo>
                  <a:lnTo>
                    <a:pt x="670025" y="0"/>
                  </a:lnTo>
                  <a:cubicBezTo>
                    <a:pt x="676896" y="0"/>
                    <a:pt x="682467" y="5570"/>
                    <a:pt x="682467" y="12442"/>
                  </a:cubicBezTo>
                  <a:lnTo>
                    <a:pt x="682467" y="332516"/>
                  </a:lnTo>
                  <a:cubicBezTo>
                    <a:pt x="682467" y="339387"/>
                    <a:pt x="676896" y="344958"/>
                    <a:pt x="670025" y="344958"/>
                  </a:cubicBezTo>
                  <a:lnTo>
                    <a:pt x="12442" y="344958"/>
                  </a:lnTo>
                  <a:cubicBezTo>
                    <a:pt x="9142" y="344958"/>
                    <a:pt x="5978" y="343647"/>
                    <a:pt x="3644" y="341314"/>
                  </a:cubicBezTo>
                  <a:cubicBezTo>
                    <a:pt x="1311" y="338980"/>
                    <a:pt x="0" y="335816"/>
                    <a:pt x="0" y="332516"/>
                  </a:cubicBezTo>
                  <a:lnTo>
                    <a:pt x="0" y="12442"/>
                  </a:lnTo>
                  <a:cubicBezTo>
                    <a:pt x="0" y="5570"/>
                    <a:pt x="5570" y="0"/>
                    <a:pt x="12442" y="0"/>
                  </a:cubicBezTo>
                  <a:close/>
                </a:path>
              </a:pathLst>
            </a:custGeom>
            <a:solidFill>
              <a:srgbClr val="BFE5EF"/>
            </a:solidFill>
            <a:ln cap="sq">
              <a:noFill/>
              <a:prstDash val="solid"/>
              <a:miter/>
            </a:ln>
          </p:spPr>
        </p:sp>
        <p:sp>
          <p:nvSpPr>
            <p:cNvPr name="TextBox 19" id="19"/>
            <p:cNvSpPr txBox="true"/>
            <p:nvPr/>
          </p:nvSpPr>
          <p:spPr>
            <a:xfrm>
              <a:off x="0" y="-19050"/>
              <a:ext cx="682467" cy="364008"/>
            </a:xfrm>
            <a:prstGeom prst="rect">
              <a:avLst/>
            </a:prstGeom>
          </p:spPr>
          <p:txBody>
            <a:bodyPr anchor="ctr" rtlCol="false" tIns="50800" lIns="50800" bIns="50800" rIns="50800"/>
            <a:lstStyle/>
            <a:p>
              <a:pPr algn="ctr">
                <a:lnSpc>
                  <a:spcPts val="2859"/>
                </a:lnSpc>
              </a:pPr>
              <a:r>
                <a:rPr lang="en-US" sz="2199">
                  <a:solidFill>
                    <a:srgbClr val="000000"/>
                  </a:solidFill>
                  <a:latin typeface="TT Drugs"/>
                  <a:ea typeface="TT Drugs"/>
                  <a:cs typeface="TT Drugs"/>
                  <a:sym typeface="TT Drugs"/>
                </a:rPr>
                <a:t>Objetivo </a:t>
              </a:r>
            </a:p>
            <a:p>
              <a:pPr algn="ctr" marL="0" indent="0" lvl="0">
                <a:lnSpc>
                  <a:spcPts val="2859"/>
                </a:lnSpc>
                <a:spcBef>
                  <a:spcPct val="0"/>
                </a:spcBef>
              </a:pPr>
              <a:r>
                <a:rPr lang="en-US" sz="2199">
                  <a:solidFill>
                    <a:srgbClr val="000000"/>
                  </a:solidFill>
                  <a:latin typeface="TT Drugs"/>
                  <a:ea typeface="TT Drugs"/>
                  <a:cs typeface="TT Drugs"/>
                  <a:sym typeface="TT Drugs"/>
                </a:rPr>
                <a:t>principal</a:t>
              </a:r>
            </a:p>
          </p:txBody>
        </p:sp>
      </p:grpSp>
      <p:grpSp>
        <p:nvGrpSpPr>
          <p:cNvPr name="Group 20" id="20"/>
          <p:cNvGrpSpPr/>
          <p:nvPr/>
        </p:nvGrpSpPr>
        <p:grpSpPr>
          <a:xfrm rot="0">
            <a:off x="3973605" y="5828042"/>
            <a:ext cx="4252026" cy="1227709"/>
            <a:chOff x="0" y="0"/>
            <a:chExt cx="1165896" cy="336635"/>
          </a:xfrm>
        </p:grpSpPr>
        <p:sp>
          <p:nvSpPr>
            <p:cNvPr name="Freeform 21" id="21"/>
            <p:cNvSpPr/>
            <p:nvPr/>
          </p:nvSpPr>
          <p:spPr>
            <a:xfrm flipH="false" flipV="false" rot="0">
              <a:off x="0" y="0"/>
              <a:ext cx="1165896" cy="336635"/>
            </a:xfrm>
            <a:custGeom>
              <a:avLst/>
              <a:gdLst/>
              <a:ahLst/>
              <a:cxnLst/>
              <a:rect r="r" b="b" t="t" l="l"/>
              <a:pathLst>
                <a:path h="336635" w="1165896">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22" id="22"/>
            <p:cNvSpPr txBox="true"/>
            <p:nvPr/>
          </p:nvSpPr>
          <p:spPr>
            <a:xfrm>
              <a:off x="0" y="-19050"/>
              <a:ext cx="1165896"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Ver historial, agregar y eliminar usuarios, subir proyectos y generar clusters</a:t>
              </a:r>
            </a:p>
          </p:txBody>
        </p:sp>
      </p:grpSp>
      <p:grpSp>
        <p:nvGrpSpPr>
          <p:cNvPr name="Group 23" id="23"/>
          <p:cNvGrpSpPr/>
          <p:nvPr/>
        </p:nvGrpSpPr>
        <p:grpSpPr>
          <a:xfrm rot="0">
            <a:off x="1305865" y="5797689"/>
            <a:ext cx="2488957" cy="1167002"/>
            <a:chOff x="0" y="0"/>
            <a:chExt cx="682467" cy="319989"/>
          </a:xfrm>
        </p:grpSpPr>
        <p:sp>
          <p:nvSpPr>
            <p:cNvPr name="Freeform 24" id="24"/>
            <p:cNvSpPr/>
            <p:nvPr/>
          </p:nvSpPr>
          <p:spPr>
            <a:xfrm flipH="false" flipV="false" rot="0">
              <a:off x="0" y="0"/>
              <a:ext cx="682467" cy="319989"/>
            </a:xfrm>
            <a:custGeom>
              <a:avLst/>
              <a:gdLst/>
              <a:ahLst/>
              <a:cxnLst/>
              <a:rect r="r" b="b" t="t" l="l"/>
              <a:pathLst>
                <a:path h="319989" w="682467">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sp>
        <p:sp>
          <p:nvSpPr>
            <p:cNvPr name="TextBox 25" id="25"/>
            <p:cNvSpPr txBox="true"/>
            <p:nvPr/>
          </p:nvSpPr>
          <p:spPr>
            <a:xfrm>
              <a:off x="0" y="-19050"/>
              <a:ext cx="682467"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Funcionalidades relacionadas</a:t>
              </a:r>
            </a:p>
          </p:txBody>
        </p:sp>
      </p:grpSp>
      <p:grpSp>
        <p:nvGrpSpPr>
          <p:cNvPr name="Group 26" id="26"/>
          <p:cNvGrpSpPr/>
          <p:nvPr/>
        </p:nvGrpSpPr>
        <p:grpSpPr>
          <a:xfrm rot="0">
            <a:off x="3973605" y="7331976"/>
            <a:ext cx="4252026" cy="1167002"/>
            <a:chOff x="0" y="0"/>
            <a:chExt cx="1165896" cy="319989"/>
          </a:xfrm>
        </p:grpSpPr>
        <p:sp>
          <p:nvSpPr>
            <p:cNvPr name="Freeform 27" id="27"/>
            <p:cNvSpPr/>
            <p:nvPr/>
          </p:nvSpPr>
          <p:spPr>
            <a:xfrm flipH="false" flipV="false" rot="0">
              <a:off x="0" y="0"/>
              <a:ext cx="1165896" cy="319989"/>
            </a:xfrm>
            <a:custGeom>
              <a:avLst/>
              <a:gdLst/>
              <a:ahLst/>
              <a:cxnLst/>
              <a:rect r="r" b="b" t="t" l="l"/>
              <a:pathLst>
                <a:path h="319989" w="1165896">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28" id="28"/>
            <p:cNvSpPr txBox="true"/>
            <p:nvPr/>
          </p:nvSpPr>
          <p:spPr>
            <a:xfrm>
              <a:off x="0" y="-19050"/>
              <a:ext cx="1165896"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8</a:t>
              </a:r>
            </a:p>
          </p:txBody>
        </p:sp>
      </p:grpSp>
      <p:grpSp>
        <p:nvGrpSpPr>
          <p:cNvPr name="Group 29" id="29"/>
          <p:cNvGrpSpPr/>
          <p:nvPr/>
        </p:nvGrpSpPr>
        <p:grpSpPr>
          <a:xfrm rot="0">
            <a:off x="1305865" y="7301622"/>
            <a:ext cx="2488957" cy="1167002"/>
            <a:chOff x="0" y="0"/>
            <a:chExt cx="682467" cy="319989"/>
          </a:xfrm>
        </p:grpSpPr>
        <p:sp>
          <p:nvSpPr>
            <p:cNvPr name="Freeform 30" id="30"/>
            <p:cNvSpPr/>
            <p:nvPr/>
          </p:nvSpPr>
          <p:spPr>
            <a:xfrm flipH="false" flipV="false" rot="0">
              <a:off x="0" y="0"/>
              <a:ext cx="682467" cy="319989"/>
            </a:xfrm>
            <a:custGeom>
              <a:avLst/>
              <a:gdLst/>
              <a:ahLst/>
              <a:cxnLst/>
              <a:rect r="r" b="b" t="t" l="l"/>
              <a:pathLst>
                <a:path h="319989" w="682467">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sp>
        <p:sp>
          <p:nvSpPr>
            <p:cNvPr name="TextBox 31" id="31"/>
            <p:cNvSpPr txBox="true"/>
            <p:nvPr/>
          </p:nvSpPr>
          <p:spPr>
            <a:xfrm>
              <a:off x="0" y="-19050"/>
              <a:ext cx="682467"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Historia de usuarios totales</a:t>
              </a:r>
            </a:p>
          </p:txBody>
        </p:sp>
      </p:grpSp>
      <p:grpSp>
        <p:nvGrpSpPr>
          <p:cNvPr name="Group 32" id="32"/>
          <p:cNvGrpSpPr/>
          <p:nvPr/>
        </p:nvGrpSpPr>
        <p:grpSpPr>
          <a:xfrm rot="0">
            <a:off x="8406606" y="4322330"/>
            <a:ext cx="4221454" cy="1258062"/>
            <a:chOff x="0" y="0"/>
            <a:chExt cx="1157513" cy="344958"/>
          </a:xfrm>
        </p:grpSpPr>
        <p:sp>
          <p:nvSpPr>
            <p:cNvPr name="Freeform 33" id="33"/>
            <p:cNvSpPr/>
            <p:nvPr/>
          </p:nvSpPr>
          <p:spPr>
            <a:xfrm flipH="false" flipV="false" rot="0">
              <a:off x="0" y="0"/>
              <a:ext cx="1157513" cy="344958"/>
            </a:xfrm>
            <a:custGeom>
              <a:avLst/>
              <a:gdLst/>
              <a:ahLst/>
              <a:cxnLst/>
              <a:rect r="r" b="b" t="t" l="l"/>
              <a:pathLst>
                <a:path h="344958" w="1157513">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34" id="34"/>
            <p:cNvSpPr txBox="true"/>
            <p:nvPr/>
          </p:nvSpPr>
          <p:spPr>
            <a:xfrm>
              <a:off x="0" y="-19050"/>
              <a:ext cx="1157513" cy="364008"/>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Arregla de diseños y creación de la pagina de parámetros</a:t>
              </a:r>
            </a:p>
          </p:txBody>
        </p:sp>
      </p:grpSp>
      <p:grpSp>
        <p:nvGrpSpPr>
          <p:cNvPr name="Group 35" id="35"/>
          <p:cNvGrpSpPr/>
          <p:nvPr/>
        </p:nvGrpSpPr>
        <p:grpSpPr>
          <a:xfrm rot="0">
            <a:off x="8406606" y="5797689"/>
            <a:ext cx="4221454" cy="1258062"/>
            <a:chOff x="0" y="0"/>
            <a:chExt cx="1157513" cy="344958"/>
          </a:xfrm>
        </p:grpSpPr>
        <p:sp>
          <p:nvSpPr>
            <p:cNvPr name="Freeform 36" id="36"/>
            <p:cNvSpPr/>
            <p:nvPr/>
          </p:nvSpPr>
          <p:spPr>
            <a:xfrm flipH="false" flipV="false" rot="0">
              <a:off x="0" y="0"/>
              <a:ext cx="1157513" cy="344958"/>
            </a:xfrm>
            <a:custGeom>
              <a:avLst/>
              <a:gdLst/>
              <a:ahLst/>
              <a:cxnLst/>
              <a:rect r="r" b="b" t="t" l="l"/>
              <a:pathLst>
                <a:path h="344958" w="1157513">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37" id="37"/>
            <p:cNvSpPr txBox="true"/>
            <p:nvPr/>
          </p:nvSpPr>
          <p:spPr>
            <a:xfrm>
              <a:off x="0" y="-19050"/>
              <a:ext cx="1157513" cy="364008"/>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Agregar usuarios, ver historial, modificar parámetros</a:t>
              </a:r>
            </a:p>
          </p:txBody>
        </p:sp>
      </p:grpSp>
      <p:grpSp>
        <p:nvGrpSpPr>
          <p:cNvPr name="Group 38" id="38"/>
          <p:cNvGrpSpPr/>
          <p:nvPr/>
        </p:nvGrpSpPr>
        <p:grpSpPr>
          <a:xfrm rot="0">
            <a:off x="8406606" y="7301622"/>
            <a:ext cx="4221454" cy="1167002"/>
            <a:chOff x="0" y="0"/>
            <a:chExt cx="1157513" cy="319989"/>
          </a:xfrm>
        </p:grpSpPr>
        <p:sp>
          <p:nvSpPr>
            <p:cNvPr name="Freeform 39" id="39"/>
            <p:cNvSpPr/>
            <p:nvPr/>
          </p:nvSpPr>
          <p:spPr>
            <a:xfrm flipH="false" flipV="false" rot="0">
              <a:off x="0" y="0"/>
              <a:ext cx="1157513" cy="319989"/>
            </a:xfrm>
            <a:custGeom>
              <a:avLst/>
              <a:gdLst/>
              <a:ahLst/>
              <a:cxnLst/>
              <a:rect r="r" b="b" t="t" l="l"/>
              <a:pathLst>
                <a:path h="319989" w="1157513">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40" id="40"/>
            <p:cNvSpPr txBox="true"/>
            <p:nvPr/>
          </p:nvSpPr>
          <p:spPr>
            <a:xfrm>
              <a:off x="0" y="-19050"/>
              <a:ext cx="1157513"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12</a:t>
              </a:r>
            </a:p>
          </p:txBody>
        </p:sp>
      </p:grpSp>
      <p:grpSp>
        <p:nvGrpSpPr>
          <p:cNvPr name="Group 41" id="41"/>
          <p:cNvGrpSpPr/>
          <p:nvPr/>
        </p:nvGrpSpPr>
        <p:grpSpPr>
          <a:xfrm rot="0">
            <a:off x="12809034" y="4308042"/>
            <a:ext cx="4173101" cy="1272350"/>
            <a:chOff x="0" y="0"/>
            <a:chExt cx="1144255" cy="348876"/>
          </a:xfrm>
        </p:grpSpPr>
        <p:sp>
          <p:nvSpPr>
            <p:cNvPr name="Freeform 42" id="42"/>
            <p:cNvSpPr/>
            <p:nvPr/>
          </p:nvSpPr>
          <p:spPr>
            <a:xfrm flipH="false" flipV="false" rot="0">
              <a:off x="0" y="0"/>
              <a:ext cx="1144255" cy="348876"/>
            </a:xfrm>
            <a:custGeom>
              <a:avLst/>
              <a:gdLst/>
              <a:ahLst/>
              <a:cxnLst/>
              <a:rect r="r" b="b" t="t" l="l"/>
              <a:pathLst>
                <a:path h="348876" w="1144255">
                  <a:moveTo>
                    <a:pt x="7421" y="0"/>
                  </a:moveTo>
                  <a:lnTo>
                    <a:pt x="1136834" y="0"/>
                  </a:lnTo>
                  <a:cubicBezTo>
                    <a:pt x="1138802" y="0"/>
                    <a:pt x="1140690" y="782"/>
                    <a:pt x="1142082" y="2173"/>
                  </a:cubicBezTo>
                  <a:cubicBezTo>
                    <a:pt x="1143473" y="3565"/>
                    <a:pt x="1144255" y="5453"/>
                    <a:pt x="1144255" y="7421"/>
                  </a:cubicBezTo>
                  <a:lnTo>
                    <a:pt x="1144255" y="341455"/>
                  </a:lnTo>
                  <a:cubicBezTo>
                    <a:pt x="1144255" y="345553"/>
                    <a:pt x="1140933" y="348876"/>
                    <a:pt x="1136834" y="348876"/>
                  </a:cubicBezTo>
                  <a:lnTo>
                    <a:pt x="7421" y="348876"/>
                  </a:lnTo>
                  <a:cubicBezTo>
                    <a:pt x="5453" y="348876"/>
                    <a:pt x="3565" y="348094"/>
                    <a:pt x="2173" y="346702"/>
                  </a:cubicBezTo>
                  <a:cubicBezTo>
                    <a:pt x="782" y="345310"/>
                    <a:pt x="0" y="343423"/>
                    <a:pt x="0" y="341455"/>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sp>
        <p:sp>
          <p:nvSpPr>
            <p:cNvPr name="TextBox 43" id="43"/>
            <p:cNvSpPr txBox="true"/>
            <p:nvPr/>
          </p:nvSpPr>
          <p:spPr>
            <a:xfrm>
              <a:off x="0" y="-19050"/>
              <a:ext cx="1144255" cy="367926"/>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Integración de la API externa, modelo de datos y datos visuales.</a:t>
              </a:r>
            </a:p>
          </p:txBody>
        </p:sp>
      </p:grpSp>
      <p:grpSp>
        <p:nvGrpSpPr>
          <p:cNvPr name="Group 44" id="44"/>
          <p:cNvGrpSpPr/>
          <p:nvPr/>
        </p:nvGrpSpPr>
        <p:grpSpPr>
          <a:xfrm rot="0">
            <a:off x="12809034" y="5783401"/>
            <a:ext cx="4173101" cy="1272350"/>
            <a:chOff x="0" y="0"/>
            <a:chExt cx="1144255" cy="348876"/>
          </a:xfrm>
        </p:grpSpPr>
        <p:sp>
          <p:nvSpPr>
            <p:cNvPr name="Freeform 45" id="45"/>
            <p:cNvSpPr/>
            <p:nvPr/>
          </p:nvSpPr>
          <p:spPr>
            <a:xfrm flipH="false" flipV="false" rot="0">
              <a:off x="0" y="0"/>
              <a:ext cx="1144255" cy="348876"/>
            </a:xfrm>
            <a:custGeom>
              <a:avLst/>
              <a:gdLst/>
              <a:ahLst/>
              <a:cxnLst/>
              <a:rect r="r" b="b" t="t" l="l"/>
              <a:pathLst>
                <a:path h="348876" w="1144255">
                  <a:moveTo>
                    <a:pt x="7421" y="0"/>
                  </a:moveTo>
                  <a:lnTo>
                    <a:pt x="1136834" y="0"/>
                  </a:lnTo>
                  <a:cubicBezTo>
                    <a:pt x="1138802" y="0"/>
                    <a:pt x="1140690" y="782"/>
                    <a:pt x="1142082" y="2173"/>
                  </a:cubicBezTo>
                  <a:cubicBezTo>
                    <a:pt x="1143473" y="3565"/>
                    <a:pt x="1144255" y="5453"/>
                    <a:pt x="1144255" y="7421"/>
                  </a:cubicBezTo>
                  <a:lnTo>
                    <a:pt x="1144255" y="341455"/>
                  </a:lnTo>
                  <a:cubicBezTo>
                    <a:pt x="1144255" y="345553"/>
                    <a:pt x="1140933" y="348876"/>
                    <a:pt x="1136834" y="348876"/>
                  </a:cubicBezTo>
                  <a:lnTo>
                    <a:pt x="7421" y="348876"/>
                  </a:lnTo>
                  <a:cubicBezTo>
                    <a:pt x="5453" y="348876"/>
                    <a:pt x="3565" y="348094"/>
                    <a:pt x="2173" y="346702"/>
                  </a:cubicBezTo>
                  <a:cubicBezTo>
                    <a:pt x="782" y="345310"/>
                    <a:pt x="0" y="343423"/>
                    <a:pt x="0" y="341455"/>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sp>
        <p:sp>
          <p:nvSpPr>
            <p:cNvPr name="TextBox 46" id="46"/>
            <p:cNvSpPr txBox="true"/>
            <p:nvPr/>
          </p:nvSpPr>
          <p:spPr>
            <a:xfrm>
              <a:off x="0" y="-19050"/>
              <a:ext cx="1144255" cy="367926"/>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Agregar proyectos, modificar usuarios e integrar la clusterización</a:t>
              </a:r>
            </a:p>
          </p:txBody>
        </p:sp>
      </p:grpSp>
      <p:grpSp>
        <p:nvGrpSpPr>
          <p:cNvPr name="Group 47" id="47"/>
          <p:cNvGrpSpPr/>
          <p:nvPr/>
        </p:nvGrpSpPr>
        <p:grpSpPr>
          <a:xfrm rot="0">
            <a:off x="12809034" y="7287335"/>
            <a:ext cx="4173101" cy="1167002"/>
            <a:chOff x="0" y="0"/>
            <a:chExt cx="1144255" cy="319989"/>
          </a:xfrm>
        </p:grpSpPr>
        <p:sp>
          <p:nvSpPr>
            <p:cNvPr name="Freeform 48" id="48"/>
            <p:cNvSpPr/>
            <p:nvPr/>
          </p:nvSpPr>
          <p:spPr>
            <a:xfrm flipH="false" flipV="false" rot="0">
              <a:off x="0" y="0"/>
              <a:ext cx="1144255" cy="319989"/>
            </a:xfrm>
            <a:custGeom>
              <a:avLst/>
              <a:gdLst/>
              <a:ahLst/>
              <a:cxnLst/>
              <a:rect r="r" b="b" t="t" l="l"/>
              <a:pathLst>
                <a:path h="319989" w="1144255">
                  <a:moveTo>
                    <a:pt x="7421" y="0"/>
                  </a:moveTo>
                  <a:lnTo>
                    <a:pt x="1136834" y="0"/>
                  </a:lnTo>
                  <a:cubicBezTo>
                    <a:pt x="1138802" y="0"/>
                    <a:pt x="1140690" y="782"/>
                    <a:pt x="1142082" y="2173"/>
                  </a:cubicBezTo>
                  <a:cubicBezTo>
                    <a:pt x="1143473" y="3565"/>
                    <a:pt x="1144255" y="5453"/>
                    <a:pt x="1144255" y="7421"/>
                  </a:cubicBezTo>
                  <a:lnTo>
                    <a:pt x="1144255" y="312569"/>
                  </a:lnTo>
                  <a:cubicBezTo>
                    <a:pt x="1144255" y="316667"/>
                    <a:pt x="1140933" y="319989"/>
                    <a:pt x="1136834" y="319989"/>
                  </a:cubicBezTo>
                  <a:lnTo>
                    <a:pt x="7421" y="319989"/>
                  </a:lnTo>
                  <a:cubicBezTo>
                    <a:pt x="5453" y="319989"/>
                    <a:pt x="3565" y="319208"/>
                    <a:pt x="2173" y="317816"/>
                  </a:cubicBezTo>
                  <a:cubicBezTo>
                    <a:pt x="782" y="316424"/>
                    <a:pt x="0" y="314537"/>
                    <a:pt x="0" y="312569"/>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sp>
        <p:sp>
          <p:nvSpPr>
            <p:cNvPr name="TextBox 49" id="49"/>
            <p:cNvSpPr txBox="true"/>
            <p:nvPr/>
          </p:nvSpPr>
          <p:spPr>
            <a:xfrm>
              <a:off x="0" y="-19050"/>
              <a:ext cx="1144255"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6</a:t>
              </a:r>
            </a:p>
          </p:txBody>
        </p:sp>
      </p:grpSp>
      <p:sp>
        <p:nvSpPr>
          <p:cNvPr name="Freeform 50" id="50"/>
          <p:cNvSpPr/>
          <p:nvPr/>
        </p:nvSpPr>
        <p:spPr>
          <a:xfrm flipH="false" flipV="false" rot="0">
            <a:off x="13036371" y="0"/>
            <a:ext cx="4320413" cy="3013070"/>
          </a:xfrm>
          <a:custGeom>
            <a:avLst/>
            <a:gdLst/>
            <a:ahLst/>
            <a:cxnLst/>
            <a:rect r="r" b="b" t="t" l="l"/>
            <a:pathLst>
              <a:path h="3013070" w="4320413">
                <a:moveTo>
                  <a:pt x="0" y="0"/>
                </a:moveTo>
                <a:lnTo>
                  <a:pt x="4320412" y="0"/>
                </a:lnTo>
                <a:lnTo>
                  <a:pt x="4320412" y="3013070"/>
                </a:lnTo>
                <a:lnTo>
                  <a:pt x="0" y="3013070"/>
                </a:lnTo>
                <a:lnTo>
                  <a:pt x="0" y="0"/>
                </a:lnTo>
                <a:close/>
              </a:path>
            </a:pathLst>
          </a:custGeom>
          <a:blipFill>
            <a:blip r:embed="rId2"/>
            <a:stretch>
              <a:fillRect l="0" t="-15593" r="-167" b="-28035"/>
            </a:stretch>
          </a:blipFill>
        </p:spPr>
      </p:sp>
      <p:sp>
        <p:nvSpPr>
          <p:cNvPr name="TextBox 51" id="51"/>
          <p:cNvSpPr txBox="true"/>
          <p:nvPr/>
        </p:nvSpPr>
        <p:spPr>
          <a:xfrm rot="0">
            <a:off x="1305865" y="914400"/>
            <a:ext cx="7532838" cy="1074952"/>
          </a:xfrm>
          <a:prstGeom prst="rect">
            <a:avLst/>
          </a:prstGeom>
        </p:spPr>
        <p:txBody>
          <a:bodyPr anchor="t" rtlCol="false" tIns="0" lIns="0" bIns="0" rIns="0">
            <a:spAutoFit/>
          </a:bodyPr>
          <a:lstStyle/>
          <a:p>
            <a:pPr algn="l" marL="0" indent="0" lvl="0">
              <a:lnSpc>
                <a:spcPts val="8710"/>
              </a:lnSpc>
              <a:spcBef>
                <a:spcPct val="0"/>
              </a:spcBef>
            </a:pPr>
            <a:r>
              <a:rPr lang="en-US" sz="6312" spc="618">
                <a:solidFill>
                  <a:srgbClr val="231F20"/>
                </a:solidFill>
                <a:latin typeface="TT Drugs"/>
                <a:ea typeface="TT Drugs"/>
                <a:cs typeface="TT Drugs"/>
                <a:sym typeface="TT Drugs"/>
              </a:rPr>
              <a:t>Sprints</a:t>
            </a:r>
          </a:p>
        </p:txBody>
      </p:sp>
      <p:sp>
        <p:nvSpPr>
          <p:cNvPr name="TextBox 52" id="52"/>
          <p:cNvSpPr txBox="true"/>
          <p:nvPr/>
        </p:nvSpPr>
        <p:spPr>
          <a:xfrm rot="0">
            <a:off x="1305865" y="1951252"/>
            <a:ext cx="7532838" cy="745343"/>
          </a:xfrm>
          <a:prstGeom prst="rect">
            <a:avLst/>
          </a:prstGeom>
        </p:spPr>
        <p:txBody>
          <a:bodyPr anchor="t" rtlCol="false" tIns="0" lIns="0" bIns="0" rIns="0">
            <a:spAutoFit/>
          </a:bodyPr>
          <a:lstStyle/>
          <a:p>
            <a:pPr algn="l">
              <a:lnSpc>
                <a:spcPts val="2989"/>
              </a:lnSpc>
            </a:pPr>
            <a:r>
              <a:rPr lang="en-US" sz="2166" spc="212">
                <a:solidFill>
                  <a:srgbClr val="231F20"/>
                </a:solidFill>
                <a:latin typeface="TT Drugs"/>
                <a:ea typeface="TT Drugs"/>
                <a:cs typeface="TT Drugs"/>
                <a:sym typeface="TT Drugs"/>
              </a:rPr>
              <a:t>A continuación se presentarán los avances realizados en cada sprint</a:t>
            </a:r>
          </a:p>
        </p:txBody>
      </p:sp>
      <p:grpSp>
        <p:nvGrpSpPr>
          <p:cNvPr name="Group 53" id="53"/>
          <p:cNvGrpSpPr/>
          <p:nvPr/>
        </p:nvGrpSpPr>
        <p:grpSpPr>
          <a:xfrm rot="0">
            <a:off x="3973605" y="8812097"/>
            <a:ext cx="4252026" cy="1167002"/>
            <a:chOff x="0" y="0"/>
            <a:chExt cx="1165896" cy="319989"/>
          </a:xfrm>
        </p:grpSpPr>
        <p:sp>
          <p:nvSpPr>
            <p:cNvPr name="Freeform 54" id="54"/>
            <p:cNvSpPr/>
            <p:nvPr/>
          </p:nvSpPr>
          <p:spPr>
            <a:xfrm flipH="false" flipV="false" rot="0">
              <a:off x="0" y="0"/>
              <a:ext cx="1165896" cy="319989"/>
            </a:xfrm>
            <a:custGeom>
              <a:avLst/>
              <a:gdLst/>
              <a:ahLst/>
              <a:cxnLst/>
              <a:rect r="r" b="b" t="t" l="l"/>
              <a:pathLst>
                <a:path h="319989" w="1165896">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55" id="55"/>
            <p:cNvSpPr txBox="true"/>
            <p:nvPr/>
          </p:nvSpPr>
          <p:spPr>
            <a:xfrm>
              <a:off x="0" y="-19050"/>
              <a:ext cx="1165896"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110</a:t>
              </a:r>
            </a:p>
          </p:txBody>
        </p:sp>
      </p:grpSp>
      <p:grpSp>
        <p:nvGrpSpPr>
          <p:cNvPr name="Group 56" id="56"/>
          <p:cNvGrpSpPr/>
          <p:nvPr/>
        </p:nvGrpSpPr>
        <p:grpSpPr>
          <a:xfrm rot="0">
            <a:off x="1305865" y="8781744"/>
            <a:ext cx="2488957" cy="1227709"/>
            <a:chOff x="0" y="0"/>
            <a:chExt cx="682467" cy="336635"/>
          </a:xfrm>
        </p:grpSpPr>
        <p:sp>
          <p:nvSpPr>
            <p:cNvPr name="Freeform 57" id="57"/>
            <p:cNvSpPr/>
            <p:nvPr/>
          </p:nvSpPr>
          <p:spPr>
            <a:xfrm flipH="false" flipV="false" rot="0">
              <a:off x="0" y="0"/>
              <a:ext cx="682467" cy="336635"/>
            </a:xfrm>
            <a:custGeom>
              <a:avLst/>
              <a:gdLst/>
              <a:ahLst/>
              <a:cxnLst/>
              <a:rect r="r" b="b" t="t" l="l"/>
              <a:pathLst>
                <a:path h="336635" w="682467">
                  <a:moveTo>
                    <a:pt x="12442" y="0"/>
                  </a:moveTo>
                  <a:lnTo>
                    <a:pt x="670025" y="0"/>
                  </a:lnTo>
                  <a:cubicBezTo>
                    <a:pt x="676896" y="0"/>
                    <a:pt x="682467" y="5570"/>
                    <a:pt x="682467" y="12442"/>
                  </a:cubicBezTo>
                  <a:lnTo>
                    <a:pt x="682467" y="324193"/>
                  </a:lnTo>
                  <a:cubicBezTo>
                    <a:pt x="682467" y="327493"/>
                    <a:pt x="681156" y="330658"/>
                    <a:pt x="678822" y="332991"/>
                  </a:cubicBezTo>
                  <a:cubicBezTo>
                    <a:pt x="676489" y="335324"/>
                    <a:pt x="673324" y="336635"/>
                    <a:pt x="670025" y="336635"/>
                  </a:cubicBezTo>
                  <a:lnTo>
                    <a:pt x="12442" y="336635"/>
                  </a:lnTo>
                  <a:cubicBezTo>
                    <a:pt x="5570" y="336635"/>
                    <a:pt x="0" y="331065"/>
                    <a:pt x="0" y="324193"/>
                  </a:cubicBezTo>
                  <a:lnTo>
                    <a:pt x="0" y="12442"/>
                  </a:lnTo>
                  <a:cubicBezTo>
                    <a:pt x="0" y="5570"/>
                    <a:pt x="5570" y="0"/>
                    <a:pt x="12442" y="0"/>
                  </a:cubicBezTo>
                  <a:close/>
                </a:path>
              </a:pathLst>
            </a:custGeom>
            <a:solidFill>
              <a:srgbClr val="BFE5EF"/>
            </a:solidFill>
            <a:ln cap="sq">
              <a:noFill/>
              <a:prstDash val="solid"/>
              <a:miter/>
            </a:ln>
          </p:spPr>
        </p:sp>
        <p:sp>
          <p:nvSpPr>
            <p:cNvPr name="TextBox 58" id="58"/>
            <p:cNvSpPr txBox="true"/>
            <p:nvPr/>
          </p:nvSpPr>
          <p:spPr>
            <a:xfrm>
              <a:off x="0" y="-19050"/>
              <a:ext cx="682467"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Puntos de historia de usuario</a:t>
              </a:r>
            </a:p>
          </p:txBody>
        </p:sp>
      </p:grpSp>
      <p:grpSp>
        <p:nvGrpSpPr>
          <p:cNvPr name="Group 59" id="59"/>
          <p:cNvGrpSpPr/>
          <p:nvPr/>
        </p:nvGrpSpPr>
        <p:grpSpPr>
          <a:xfrm rot="0">
            <a:off x="8406606" y="8781744"/>
            <a:ext cx="4221454" cy="1167002"/>
            <a:chOff x="0" y="0"/>
            <a:chExt cx="1157513" cy="319989"/>
          </a:xfrm>
        </p:grpSpPr>
        <p:sp>
          <p:nvSpPr>
            <p:cNvPr name="Freeform 60" id="60"/>
            <p:cNvSpPr/>
            <p:nvPr/>
          </p:nvSpPr>
          <p:spPr>
            <a:xfrm flipH="false" flipV="false" rot="0">
              <a:off x="0" y="0"/>
              <a:ext cx="1157513" cy="319989"/>
            </a:xfrm>
            <a:custGeom>
              <a:avLst/>
              <a:gdLst/>
              <a:ahLst/>
              <a:cxnLst/>
              <a:rect r="r" b="b" t="t" l="l"/>
              <a:pathLst>
                <a:path h="319989" w="1157513">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61" id="61"/>
            <p:cNvSpPr txBox="true"/>
            <p:nvPr/>
          </p:nvSpPr>
          <p:spPr>
            <a:xfrm>
              <a:off x="0" y="-19050"/>
              <a:ext cx="1157513"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74</a:t>
              </a:r>
            </a:p>
          </p:txBody>
        </p:sp>
      </p:grpSp>
      <p:grpSp>
        <p:nvGrpSpPr>
          <p:cNvPr name="Group 62" id="62"/>
          <p:cNvGrpSpPr/>
          <p:nvPr/>
        </p:nvGrpSpPr>
        <p:grpSpPr>
          <a:xfrm rot="0">
            <a:off x="12809034" y="8767456"/>
            <a:ext cx="4173101" cy="1167002"/>
            <a:chOff x="0" y="0"/>
            <a:chExt cx="1144255" cy="319989"/>
          </a:xfrm>
        </p:grpSpPr>
        <p:sp>
          <p:nvSpPr>
            <p:cNvPr name="Freeform 63" id="63"/>
            <p:cNvSpPr/>
            <p:nvPr/>
          </p:nvSpPr>
          <p:spPr>
            <a:xfrm flipH="false" flipV="false" rot="0">
              <a:off x="0" y="0"/>
              <a:ext cx="1144255" cy="319989"/>
            </a:xfrm>
            <a:custGeom>
              <a:avLst/>
              <a:gdLst/>
              <a:ahLst/>
              <a:cxnLst/>
              <a:rect r="r" b="b" t="t" l="l"/>
              <a:pathLst>
                <a:path h="319989" w="1144255">
                  <a:moveTo>
                    <a:pt x="7421" y="0"/>
                  </a:moveTo>
                  <a:lnTo>
                    <a:pt x="1136834" y="0"/>
                  </a:lnTo>
                  <a:cubicBezTo>
                    <a:pt x="1138802" y="0"/>
                    <a:pt x="1140690" y="782"/>
                    <a:pt x="1142082" y="2173"/>
                  </a:cubicBezTo>
                  <a:cubicBezTo>
                    <a:pt x="1143473" y="3565"/>
                    <a:pt x="1144255" y="5453"/>
                    <a:pt x="1144255" y="7421"/>
                  </a:cubicBezTo>
                  <a:lnTo>
                    <a:pt x="1144255" y="312569"/>
                  </a:lnTo>
                  <a:cubicBezTo>
                    <a:pt x="1144255" y="316667"/>
                    <a:pt x="1140933" y="319989"/>
                    <a:pt x="1136834" y="319989"/>
                  </a:cubicBezTo>
                  <a:lnTo>
                    <a:pt x="7421" y="319989"/>
                  </a:lnTo>
                  <a:cubicBezTo>
                    <a:pt x="5453" y="319989"/>
                    <a:pt x="3565" y="319208"/>
                    <a:pt x="2173" y="317816"/>
                  </a:cubicBezTo>
                  <a:cubicBezTo>
                    <a:pt x="782" y="316424"/>
                    <a:pt x="0" y="314537"/>
                    <a:pt x="0" y="312569"/>
                  </a:cubicBezTo>
                  <a:lnTo>
                    <a:pt x="0" y="7421"/>
                  </a:lnTo>
                  <a:cubicBezTo>
                    <a:pt x="0" y="5453"/>
                    <a:pt x="782" y="3565"/>
                    <a:pt x="2173" y="2173"/>
                  </a:cubicBezTo>
                  <a:cubicBezTo>
                    <a:pt x="3565" y="782"/>
                    <a:pt x="5453" y="0"/>
                    <a:pt x="7421" y="0"/>
                  </a:cubicBezTo>
                  <a:close/>
                </a:path>
              </a:pathLst>
            </a:custGeom>
            <a:solidFill>
              <a:srgbClr val="BFE5EF"/>
            </a:solidFill>
            <a:ln cap="sq">
              <a:noFill/>
              <a:prstDash val="solid"/>
              <a:miter/>
            </a:ln>
          </p:spPr>
        </p:sp>
        <p:sp>
          <p:nvSpPr>
            <p:cNvPr name="TextBox 64" id="64"/>
            <p:cNvSpPr txBox="true"/>
            <p:nvPr/>
          </p:nvSpPr>
          <p:spPr>
            <a:xfrm>
              <a:off x="0" y="-19050"/>
              <a:ext cx="1144255"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53</a:t>
              </a:r>
            </a:p>
          </p:txBody>
        </p:sp>
      </p:grpSp>
      <p:sp>
        <p:nvSpPr>
          <p:cNvPr name="Freeform 65" id="65"/>
          <p:cNvSpPr/>
          <p:nvPr/>
        </p:nvSpPr>
        <p:spPr>
          <a:xfrm flipH="false" flipV="false" rot="0">
            <a:off x="1038982" y="284711"/>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3">
              <a:alphaModFix amt="50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048831"/>
            <a:chOff x="0" y="0"/>
            <a:chExt cx="4880466" cy="813633"/>
          </a:xfrm>
        </p:grpSpPr>
        <p:sp>
          <p:nvSpPr>
            <p:cNvPr name="Freeform 3" id="3"/>
            <p:cNvSpPr/>
            <p:nvPr/>
          </p:nvSpPr>
          <p:spPr>
            <a:xfrm flipH="false" flipV="false" rot="0">
              <a:off x="0" y="0"/>
              <a:ext cx="4880466" cy="813633"/>
            </a:xfrm>
            <a:custGeom>
              <a:avLst/>
              <a:gdLst/>
              <a:ahLst/>
              <a:cxnLst/>
              <a:rect r="r" b="b" t="t" l="l"/>
              <a:pathLst>
                <a:path h="813633" w="4880466">
                  <a:moveTo>
                    <a:pt x="1693" y="0"/>
                  </a:moveTo>
                  <a:lnTo>
                    <a:pt x="4878773" y="0"/>
                  </a:lnTo>
                  <a:cubicBezTo>
                    <a:pt x="4879222" y="0"/>
                    <a:pt x="4879653" y="178"/>
                    <a:pt x="4879970" y="496"/>
                  </a:cubicBezTo>
                  <a:cubicBezTo>
                    <a:pt x="4880288" y="814"/>
                    <a:pt x="4880466" y="1244"/>
                    <a:pt x="4880466" y="1693"/>
                  </a:cubicBezTo>
                  <a:lnTo>
                    <a:pt x="4880466" y="811939"/>
                  </a:lnTo>
                  <a:cubicBezTo>
                    <a:pt x="4880466" y="812389"/>
                    <a:pt x="4880288" y="812819"/>
                    <a:pt x="4879970" y="813137"/>
                  </a:cubicBezTo>
                  <a:cubicBezTo>
                    <a:pt x="4879653" y="813454"/>
                    <a:pt x="4879222" y="813633"/>
                    <a:pt x="4878773" y="813633"/>
                  </a:cubicBezTo>
                  <a:lnTo>
                    <a:pt x="1693" y="813633"/>
                  </a:lnTo>
                  <a:cubicBezTo>
                    <a:pt x="1244" y="813633"/>
                    <a:pt x="814" y="813454"/>
                    <a:pt x="496" y="813137"/>
                  </a:cubicBezTo>
                  <a:cubicBezTo>
                    <a:pt x="178" y="812819"/>
                    <a:pt x="0" y="812389"/>
                    <a:pt x="0" y="811939"/>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sp>
        <p:sp>
          <p:nvSpPr>
            <p:cNvPr name="TextBox 4" id="4"/>
            <p:cNvSpPr txBox="true"/>
            <p:nvPr/>
          </p:nvSpPr>
          <p:spPr>
            <a:xfrm>
              <a:off x="0" y="-19050"/>
              <a:ext cx="4880466" cy="8326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278347" y="3346520"/>
            <a:ext cx="4221454" cy="725042"/>
            <a:chOff x="0" y="0"/>
            <a:chExt cx="1157513" cy="198805"/>
          </a:xfrm>
        </p:grpSpPr>
        <p:sp>
          <p:nvSpPr>
            <p:cNvPr name="Freeform 6" id="6"/>
            <p:cNvSpPr/>
            <p:nvPr/>
          </p:nvSpPr>
          <p:spPr>
            <a:xfrm flipH="false" flipV="false" rot="0">
              <a:off x="0" y="0"/>
              <a:ext cx="1157513" cy="198805"/>
            </a:xfrm>
            <a:custGeom>
              <a:avLst/>
              <a:gdLst/>
              <a:ahLst/>
              <a:cxnLst/>
              <a:rect r="r" b="b" t="t" l="l"/>
              <a:pathLst>
                <a:path h="198805" w="1157513">
                  <a:moveTo>
                    <a:pt x="7336" y="0"/>
                  </a:moveTo>
                  <a:lnTo>
                    <a:pt x="1150177" y="0"/>
                  </a:lnTo>
                  <a:cubicBezTo>
                    <a:pt x="1152123" y="0"/>
                    <a:pt x="1153989" y="773"/>
                    <a:pt x="1155365" y="2149"/>
                  </a:cubicBezTo>
                  <a:cubicBezTo>
                    <a:pt x="1156740" y="3524"/>
                    <a:pt x="1157513" y="5390"/>
                    <a:pt x="1157513" y="7336"/>
                  </a:cubicBezTo>
                  <a:lnTo>
                    <a:pt x="1157513" y="191469"/>
                  </a:lnTo>
                  <a:cubicBezTo>
                    <a:pt x="1157513" y="195521"/>
                    <a:pt x="1154229" y="198805"/>
                    <a:pt x="1150177" y="198805"/>
                  </a:cubicBezTo>
                  <a:lnTo>
                    <a:pt x="7336" y="198805"/>
                  </a:lnTo>
                  <a:cubicBezTo>
                    <a:pt x="5390" y="198805"/>
                    <a:pt x="3524" y="198032"/>
                    <a:pt x="2149" y="196656"/>
                  </a:cubicBezTo>
                  <a:cubicBezTo>
                    <a:pt x="773" y="195281"/>
                    <a:pt x="0" y="193415"/>
                    <a:pt x="0" y="191469"/>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7" id="7"/>
            <p:cNvSpPr txBox="true"/>
            <p:nvPr/>
          </p:nvSpPr>
          <p:spPr>
            <a:xfrm>
              <a:off x="0" y="-19050"/>
              <a:ext cx="1157513"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Sprint Nº5</a:t>
              </a:r>
            </a:p>
          </p:txBody>
        </p:sp>
      </p:grpSp>
      <p:grpSp>
        <p:nvGrpSpPr>
          <p:cNvPr name="Group 8" id="8"/>
          <p:cNvGrpSpPr/>
          <p:nvPr/>
        </p:nvGrpSpPr>
        <p:grpSpPr>
          <a:xfrm rot="0">
            <a:off x="5845346" y="3346520"/>
            <a:ext cx="4252026" cy="725042"/>
            <a:chOff x="0" y="0"/>
            <a:chExt cx="1165896" cy="198805"/>
          </a:xfrm>
        </p:grpSpPr>
        <p:sp>
          <p:nvSpPr>
            <p:cNvPr name="Freeform 9" id="9"/>
            <p:cNvSpPr/>
            <p:nvPr/>
          </p:nvSpPr>
          <p:spPr>
            <a:xfrm flipH="false" flipV="false" rot="0">
              <a:off x="0" y="0"/>
              <a:ext cx="1165896" cy="198805"/>
            </a:xfrm>
            <a:custGeom>
              <a:avLst/>
              <a:gdLst/>
              <a:ahLst/>
              <a:cxnLst/>
              <a:rect r="r" b="b" t="t" l="l"/>
              <a:pathLst>
                <a:path h="198805" w="1165896">
                  <a:moveTo>
                    <a:pt x="7283" y="0"/>
                  </a:moveTo>
                  <a:lnTo>
                    <a:pt x="1158613" y="0"/>
                  </a:lnTo>
                  <a:cubicBezTo>
                    <a:pt x="1160545" y="0"/>
                    <a:pt x="1162397" y="767"/>
                    <a:pt x="1163763" y="2133"/>
                  </a:cubicBezTo>
                  <a:cubicBezTo>
                    <a:pt x="1165129" y="3499"/>
                    <a:pt x="1165896" y="5351"/>
                    <a:pt x="1165896" y="7283"/>
                  </a:cubicBezTo>
                  <a:lnTo>
                    <a:pt x="1165896" y="191522"/>
                  </a:lnTo>
                  <a:cubicBezTo>
                    <a:pt x="1165896" y="193454"/>
                    <a:pt x="1165129" y="195306"/>
                    <a:pt x="1163763" y="196672"/>
                  </a:cubicBezTo>
                  <a:cubicBezTo>
                    <a:pt x="1162397" y="198038"/>
                    <a:pt x="1160545" y="198805"/>
                    <a:pt x="1158613" y="198805"/>
                  </a:cubicBezTo>
                  <a:lnTo>
                    <a:pt x="7283" y="198805"/>
                  </a:lnTo>
                  <a:cubicBezTo>
                    <a:pt x="5351" y="198805"/>
                    <a:pt x="3499" y="198038"/>
                    <a:pt x="2133" y="196672"/>
                  </a:cubicBezTo>
                  <a:cubicBezTo>
                    <a:pt x="767" y="195306"/>
                    <a:pt x="0" y="193454"/>
                    <a:pt x="0" y="19152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10" id="10"/>
            <p:cNvSpPr txBox="true"/>
            <p:nvPr/>
          </p:nvSpPr>
          <p:spPr>
            <a:xfrm>
              <a:off x="0" y="-19050"/>
              <a:ext cx="1165896"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Sprint Nº4</a:t>
              </a:r>
            </a:p>
          </p:txBody>
        </p:sp>
      </p:grpSp>
      <p:grpSp>
        <p:nvGrpSpPr>
          <p:cNvPr name="Group 11" id="11"/>
          <p:cNvGrpSpPr/>
          <p:nvPr/>
        </p:nvGrpSpPr>
        <p:grpSpPr>
          <a:xfrm rot="0">
            <a:off x="5845346" y="4352683"/>
            <a:ext cx="4252026" cy="1227709"/>
            <a:chOff x="0" y="0"/>
            <a:chExt cx="1165896" cy="336635"/>
          </a:xfrm>
        </p:grpSpPr>
        <p:sp>
          <p:nvSpPr>
            <p:cNvPr name="Freeform 12" id="12"/>
            <p:cNvSpPr/>
            <p:nvPr/>
          </p:nvSpPr>
          <p:spPr>
            <a:xfrm flipH="false" flipV="false" rot="0">
              <a:off x="0" y="0"/>
              <a:ext cx="1165896" cy="336635"/>
            </a:xfrm>
            <a:custGeom>
              <a:avLst/>
              <a:gdLst/>
              <a:ahLst/>
              <a:cxnLst/>
              <a:rect r="r" b="b" t="t" l="l"/>
              <a:pathLst>
                <a:path h="336635" w="1165896">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13" id="13"/>
            <p:cNvSpPr txBox="true"/>
            <p:nvPr/>
          </p:nvSpPr>
          <p:spPr>
            <a:xfrm>
              <a:off x="0" y="-19050"/>
              <a:ext cx="1165896"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Integración del modelo de datos y entregables del grupo Nº2.</a:t>
              </a:r>
            </a:p>
          </p:txBody>
        </p:sp>
      </p:grpSp>
      <p:grpSp>
        <p:nvGrpSpPr>
          <p:cNvPr name="Group 14" id="14"/>
          <p:cNvGrpSpPr/>
          <p:nvPr/>
        </p:nvGrpSpPr>
        <p:grpSpPr>
          <a:xfrm rot="0">
            <a:off x="3177605" y="4322330"/>
            <a:ext cx="2488957" cy="1258062"/>
            <a:chOff x="0" y="0"/>
            <a:chExt cx="682467" cy="344958"/>
          </a:xfrm>
        </p:grpSpPr>
        <p:sp>
          <p:nvSpPr>
            <p:cNvPr name="Freeform 15" id="15"/>
            <p:cNvSpPr/>
            <p:nvPr/>
          </p:nvSpPr>
          <p:spPr>
            <a:xfrm flipH="false" flipV="false" rot="0">
              <a:off x="0" y="0"/>
              <a:ext cx="682467" cy="344958"/>
            </a:xfrm>
            <a:custGeom>
              <a:avLst/>
              <a:gdLst/>
              <a:ahLst/>
              <a:cxnLst/>
              <a:rect r="r" b="b" t="t" l="l"/>
              <a:pathLst>
                <a:path h="344958" w="682467">
                  <a:moveTo>
                    <a:pt x="12442" y="0"/>
                  </a:moveTo>
                  <a:lnTo>
                    <a:pt x="670025" y="0"/>
                  </a:lnTo>
                  <a:cubicBezTo>
                    <a:pt x="676896" y="0"/>
                    <a:pt x="682467" y="5570"/>
                    <a:pt x="682467" y="12442"/>
                  </a:cubicBezTo>
                  <a:lnTo>
                    <a:pt x="682467" y="332516"/>
                  </a:lnTo>
                  <a:cubicBezTo>
                    <a:pt x="682467" y="339387"/>
                    <a:pt x="676896" y="344958"/>
                    <a:pt x="670025" y="344958"/>
                  </a:cubicBezTo>
                  <a:lnTo>
                    <a:pt x="12442" y="344958"/>
                  </a:lnTo>
                  <a:cubicBezTo>
                    <a:pt x="9142" y="344958"/>
                    <a:pt x="5978" y="343647"/>
                    <a:pt x="3644" y="341314"/>
                  </a:cubicBezTo>
                  <a:cubicBezTo>
                    <a:pt x="1311" y="338980"/>
                    <a:pt x="0" y="335816"/>
                    <a:pt x="0" y="332516"/>
                  </a:cubicBezTo>
                  <a:lnTo>
                    <a:pt x="0" y="12442"/>
                  </a:lnTo>
                  <a:cubicBezTo>
                    <a:pt x="0" y="5570"/>
                    <a:pt x="5570" y="0"/>
                    <a:pt x="12442" y="0"/>
                  </a:cubicBezTo>
                  <a:close/>
                </a:path>
              </a:pathLst>
            </a:custGeom>
            <a:solidFill>
              <a:srgbClr val="BFE5EF"/>
            </a:solidFill>
            <a:ln cap="sq">
              <a:noFill/>
              <a:prstDash val="solid"/>
              <a:miter/>
            </a:ln>
          </p:spPr>
        </p:sp>
        <p:sp>
          <p:nvSpPr>
            <p:cNvPr name="TextBox 16" id="16"/>
            <p:cNvSpPr txBox="true"/>
            <p:nvPr/>
          </p:nvSpPr>
          <p:spPr>
            <a:xfrm>
              <a:off x="0" y="-19050"/>
              <a:ext cx="682467" cy="364008"/>
            </a:xfrm>
            <a:prstGeom prst="rect">
              <a:avLst/>
            </a:prstGeom>
          </p:spPr>
          <p:txBody>
            <a:bodyPr anchor="ctr" rtlCol="false" tIns="50800" lIns="50800" bIns="50800" rIns="50800"/>
            <a:lstStyle/>
            <a:p>
              <a:pPr algn="ctr">
                <a:lnSpc>
                  <a:spcPts val="2859"/>
                </a:lnSpc>
              </a:pPr>
              <a:r>
                <a:rPr lang="en-US" sz="2199">
                  <a:solidFill>
                    <a:srgbClr val="000000"/>
                  </a:solidFill>
                  <a:latin typeface="TT Drugs"/>
                  <a:ea typeface="TT Drugs"/>
                  <a:cs typeface="TT Drugs"/>
                  <a:sym typeface="TT Drugs"/>
                </a:rPr>
                <a:t>Objetivo </a:t>
              </a:r>
            </a:p>
            <a:p>
              <a:pPr algn="ctr" marL="0" indent="0" lvl="0">
                <a:lnSpc>
                  <a:spcPts val="2859"/>
                </a:lnSpc>
                <a:spcBef>
                  <a:spcPct val="0"/>
                </a:spcBef>
              </a:pPr>
              <a:r>
                <a:rPr lang="en-US" sz="2199">
                  <a:solidFill>
                    <a:srgbClr val="000000"/>
                  </a:solidFill>
                  <a:latin typeface="TT Drugs"/>
                  <a:ea typeface="TT Drugs"/>
                  <a:cs typeface="TT Drugs"/>
                  <a:sym typeface="TT Drugs"/>
                </a:rPr>
                <a:t>principal</a:t>
              </a:r>
            </a:p>
          </p:txBody>
        </p:sp>
      </p:grpSp>
      <p:grpSp>
        <p:nvGrpSpPr>
          <p:cNvPr name="Group 17" id="17"/>
          <p:cNvGrpSpPr/>
          <p:nvPr/>
        </p:nvGrpSpPr>
        <p:grpSpPr>
          <a:xfrm rot="0">
            <a:off x="5845346" y="5828042"/>
            <a:ext cx="4252026" cy="1227709"/>
            <a:chOff x="0" y="0"/>
            <a:chExt cx="1165896" cy="336635"/>
          </a:xfrm>
        </p:grpSpPr>
        <p:sp>
          <p:nvSpPr>
            <p:cNvPr name="Freeform 18" id="18"/>
            <p:cNvSpPr/>
            <p:nvPr/>
          </p:nvSpPr>
          <p:spPr>
            <a:xfrm flipH="false" flipV="false" rot="0">
              <a:off x="0" y="0"/>
              <a:ext cx="1165896" cy="336635"/>
            </a:xfrm>
            <a:custGeom>
              <a:avLst/>
              <a:gdLst/>
              <a:ahLst/>
              <a:cxnLst/>
              <a:rect r="r" b="b" t="t" l="l"/>
              <a:pathLst>
                <a:path h="336635" w="1165896">
                  <a:moveTo>
                    <a:pt x="7283" y="0"/>
                  </a:moveTo>
                  <a:lnTo>
                    <a:pt x="1158613" y="0"/>
                  </a:lnTo>
                  <a:cubicBezTo>
                    <a:pt x="1160545" y="0"/>
                    <a:pt x="1162397" y="767"/>
                    <a:pt x="1163763" y="2133"/>
                  </a:cubicBezTo>
                  <a:cubicBezTo>
                    <a:pt x="1165129" y="3499"/>
                    <a:pt x="1165896" y="5351"/>
                    <a:pt x="1165896" y="7283"/>
                  </a:cubicBezTo>
                  <a:lnTo>
                    <a:pt x="1165896" y="329352"/>
                  </a:lnTo>
                  <a:cubicBezTo>
                    <a:pt x="1165896" y="331284"/>
                    <a:pt x="1165129" y="333136"/>
                    <a:pt x="1163763" y="334502"/>
                  </a:cubicBezTo>
                  <a:cubicBezTo>
                    <a:pt x="1162397" y="335868"/>
                    <a:pt x="1160545" y="336635"/>
                    <a:pt x="1158613" y="336635"/>
                  </a:cubicBezTo>
                  <a:lnTo>
                    <a:pt x="7283" y="336635"/>
                  </a:lnTo>
                  <a:cubicBezTo>
                    <a:pt x="5351" y="336635"/>
                    <a:pt x="3499" y="335868"/>
                    <a:pt x="2133" y="334502"/>
                  </a:cubicBezTo>
                  <a:cubicBezTo>
                    <a:pt x="767" y="333136"/>
                    <a:pt x="0" y="331284"/>
                    <a:pt x="0" y="329352"/>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19" id="19"/>
            <p:cNvSpPr txBox="true"/>
            <p:nvPr/>
          </p:nvSpPr>
          <p:spPr>
            <a:xfrm>
              <a:off x="0" y="-19050"/>
              <a:ext cx="1165896"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Integración de clusterización, eliminación del historial y modificar parámetros</a:t>
              </a:r>
            </a:p>
          </p:txBody>
        </p:sp>
      </p:grpSp>
      <p:grpSp>
        <p:nvGrpSpPr>
          <p:cNvPr name="Group 20" id="20"/>
          <p:cNvGrpSpPr/>
          <p:nvPr/>
        </p:nvGrpSpPr>
        <p:grpSpPr>
          <a:xfrm rot="0">
            <a:off x="3177605" y="5797689"/>
            <a:ext cx="2488957" cy="1167002"/>
            <a:chOff x="0" y="0"/>
            <a:chExt cx="682467" cy="319989"/>
          </a:xfrm>
        </p:grpSpPr>
        <p:sp>
          <p:nvSpPr>
            <p:cNvPr name="Freeform 21" id="21"/>
            <p:cNvSpPr/>
            <p:nvPr/>
          </p:nvSpPr>
          <p:spPr>
            <a:xfrm flipH="false" flipV="false" rot="0">
              <a:off x="0" y="0"/>
              <a:ext cx="682467" cy="319989"/>
            </a:xfrm>
            <a:custGeom>
              <a:avLst/>
              <a:gdLst/>
              <a:ahLst/>
              <a:cxnLst/>
              <a:rect r="r" b="b" t="t" l="l"/>
              <a:pathLst>
                <a:path h="319989" w="682467">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sp>
        <p:sp>
          <p:nvSpPr>
            <p:cNvPr name="TextBox 22" id="22"/>
            <p:cNvSpPr txBox="true"/>
            <p:nvPr/>
          </p:nvSpPr>
          <p:spPr>
            <a:xfrm>
              <a:off x="0" y="-19050"/>
              <a:ext cx="682467"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Funcionalidades relacionadas</a:t>
              </a:r>
            </a:p>
          </p:txBody>
        </p:sp>
      </p:grpSp>
      <p:grpSp>
        <p:nvGrpSpPr>
          <p:cNvPr name="Group 23" id="23"/>
          <p:cNvGrpSpPr/>
          <p:nvPr/>
        </p:nvGrpSpPr>
        <p:grpSpPr>
          <a:xfrm rot="0">
            <a:off x="5845346" y="7331976"/>
            <a:ext cx="4252026" cy="1167002"/>
            <a:chOff x="0" y="0"/>
            <a:chExt cx="1165896" cy="319989"/>
          </a:xfrm>
        </p:grpSpPr>
        <p:sp>
          <p:nvSpPr>
            <p:cNvPr name="Freeform 24" id="24"/>
            <p:cNvSpPr/>
            <p:nvPr/>
          </p:nvSpPr>
          <p:spPr>
            <a:xfrm flipH="false" flipV="false" rot="0">
              <a:off x="0" y="0"/>
              <a:ext cx="1165896" cy="319989"/>
            </a:xfrm>
            <a:custGeom>
              <a:avLst/>
              <a:gdLst/>
              <a:ahLst/>
              <a:cxnLst/>
              <a:rect r="r" b="b" t="t" l="l"/>
              <a:pathLst>
                <a:path h="319989" w="1165896">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25" id="25"/>
            <p:cNvSpPr txBox="true"/>
            <p:nvPr/>
          </p:nvSpPr>
          <p:spPr>
            <a:xfrm>
              <a:off x="0" y="-19050"/>
              <a:ext cx="1165896"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6</a:t>
              </a:r>
            </a:p>
          </p:txBody>
        </p:sp>
      </p:grpSp>
      <p:grpSp>
        <p:nvGrpSpPr>
          <p:cNvPr name="Group 26" id="26"/>
          <p:cNvGrpSpPr/>
          <p:nvPr/>
        </p:nvGrpSpPr>
        <p:grpSpPr>
          <a:xfrm rot="0">
            <a:off x="3177605" y="7301622"/>
            <a:ext cx="2488957" cy="1167002"/>
            <a:chOff x="0" y="0"/>
            <a:chExt cx="682467" cy="319989"/>
          </a:xfrm>
        </p:grpSpPr>
        <p:sp>
          <p:nvSpPr>
            <p:cNvPr name="Freeform 27" id="27"/>
            <p:cNvSpPr/>
            <p:nvPr/>
          </p:nvSpPr>
          <p:spPr>
            <a:xfrm flipH="false" flipV="false" rot="0">
              <a:off x="0" y="0"/>
              <a:ext cx="682467" cy="319989"/>
            </a:xfrm>
            <a:custGeom>
              <a:avLst/>
              <a:gdLst/>
              <a:ahLst/>
              <a:cxnLst/>
              <a:rect r="r" b="b" t="t" l="l"/>
              <a:pathLst>
                <a:path h="319989" w="682467">
                  <a:moveTo>
                    <a:pt x="12442" y="0"/>
                  </a:moveTo>
                  <a:lnTo>
                    <a:pt x="670025" y="0"/>
                  </a:lnTo>
                  <a:cubicBezTo>
                    <a:pt x="676896" y="0"/>
                    <a:pt x="682467" y="5570"/>
                    <a:pt x="682467" y="12442"/>
                  </a:cubicBezTo>
                  <a:lnTo>
                    <a:pt x="682467" y="307547"/>
                  </a:lnTo>
                  <a:cubicBezTo>
                    <a:pt x="682467" y="314419"/>
                    <a:pt x="676896" y="319989"/>
                    <a:pt x="670025" y="319989"/>
                  </a:cubicBezTo>
                  <a:lnTo>
                    <a:pt x="12442" y="319989"/>
                  </a:lnTo>
                  <a:cubicBezTo>
                    <a:pt x="9142" y="319989"/>
                    <a:pt x="5978" y="318679"/>
                    <a:pt x="3644" y="316345"/>
                  </a:cubicBezTo>
                  <a:cubicBezTo>
                    <a:pt x="1311" y="314012"/>
                    <a:pt x="0" y="310847"/>
                    <a:pt x="0" y="307547"/>
                  </a:cubicBezTo>
                  <a:lnTo>
                    <a:pt x="0" y="12442"/>
                  </a:lnTo>
                  <a:cubicBezTo>
                    <a:pt x="0" y="5570"/>
                    <a:pt x="5570" y="0"/>
                    <a:pt x="12442" y="0"/>
                  </a:cubicBezTo>
                  <a:close/>
                </a:path>
              </a:pathLst>
            </a:custGeom>
            <a:solidFill>
              <a:srgbClr val="BFE5EF"/>
            </a:solidFill>
            <a:ln cap="sq">
              <a:noFill/>
              <a:prstDash val="solid"/>
              <a:miter/>
            </a:ln>
          </p:spPr>
        </p:sp>
        <p:sp>
          <p:nvSpPr>
            <p:cNvPr name="TextBox 28" id="28"/>
            <p:cNvSpPr txBox="true"/>
            <p:nvPr/>
          </p:nvSpPr>
          <p:spPr>
            <a:xfrm>
              <a:off x="0" y="-19050"/>
              <a:ext cx="682467"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Historia de usuarios totales</a:t>
              </a:r>
            </a:p>
          </p:txBody>
        </p:sp>
      </p:grpSp>
      <p:grpSp>
        <p:nvGrpSpPr>
          <p:cNvPr name="Group 29" id="29"/>
          <p:cNvGrpSpPr/>
          <p:nvPr/>
        </p:nvGrpSpPr>
        <p:grpSpPr>
          <a:xfrm rot="0">
            <a:off x="10278347" y="4322330"/>
            <a:ext cx="4221454" cy="1258062"/>
            <a:chOff x="0" y="0"/>
            <a:chExt cx="1157513" cy="344958"/>
          </a:xfrm>
        </p:grpSpPr>
        <p:sp>
          <p:nvSpPr>
            <p:cNvPr name="Freeform 30" id="30"/>
            <p:cNvSpPr/>
            <p:nvPr/>
          </p:nvSpPr>
          <p:spPr>
            <a:xfrm flipH="false" flipV="false" rot="0">
              <a:off x="0" y="0"/>
              <a:ext cx="1157513" cy="344958"/>
            </a:xfrm>
            <a:custGeom>
              <a:avLst/>
              <a:gdLst/>
              <a:ahLst/>
              <a:cxnLst/>
              <a:rect r="r" b="b" t="t" l="l"/>
              <a:pathLst>
                <a:path h="344958" w="1157513">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31" id="31"/>
            <p:cNvSpPr txBox="true"/>
            <p:nvPr/>
          </p:nvSpPr>
          <p:spPr>
            <a:xfrm>
              <a:off x="0" y="-19050"/>
              <a:ext cx="1157513" cy="364008"/>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Integración de APIs externas para facilitar los datos de ingreso al grupo Nº2.</a:t>
              </a:r>
            </a:p>
          </p:txBody>
        </p:sp>
      </p:grpSp>
      <p:grpSp>
        <p:nvGrpSpPr>
          <p:cNvPr name="Group 32" id="32"/>
          <p:cNvGrpSpPr/>
          <p:nvPr/>
        </p:nvGrpSpPr>
        <p:grpSpPr>
          <a:xfrm rot="0">
            <a:off x="10278347" y="5797689"/>
            <a:ext cx="4221454" cy="1258062"/>
            <a:chOff x="0" y="0"/>
            <a:chExt cx="1157513" cy="344958"/>
          </a:xfrm>
        </p:grpSpPr>
        <p:sp>
          <p:nvSpPr>
            <p:cNvPr name="Freeform 33" id="33"/>
            <p:cNvSpPr/>
            <p:nvPr/>
          </p:nvSpPr>
          <p:spPr>
            <a:xfrm flipH="false" flipV="false" rot="0">
              <a:off x="0" y="0"/>
              <a:ext cx="1157513" cy="344958"/>
            </a:xfrm>
            <a:custGeom>
              <a:avLst/>
              <a:gdLst/>
              <a:ahLst/>
              <a:cxnLst/>
              <a:rect r="r" b="b" t="t" l="l"/>
              <a:pathLst>
                <a:path h="344958" w="1157513">
                  <a:moveTo>
                    <a:pt x="7336" y="0"/>
                  </a:moveTo>
                  <a:lnTo>
                    <a:pt x="1150177" y="0"/>
                  </a:lnTo>
                  <a:cubicBezTo>
                    <a:pt x="1152123" y="0"/>
                    <a:pt x="1153989" y="773"/>
                    <a:pt x="1155365" y="2149"/>
                  </a:cubicBezTo>
                  <a:cubicBezTo>
                    <a:pt x="1156740" y="3524"/>
                    <a:pt x="1157513" y="5390"/>
                    <a:pt x="1157513" y="7336"/>
                  </a:cubicBezTo>
                  <a:lnTo>
                    <a:pt x="1157513" y="337622"/>
                  </a:lnTo>
                  <a:cubicBezTo>
                    <a:pt x="1157513" y="339568"/>
                    <a:pt x="1156740" y="341434"/>
                    <a:pt x="1155365" y="342809"/>
                  </a:cubicBezTo>
                  <a:cubicBezTo>
                    <a:pt x="1153989" y="344185"/>
                    <a:pt x="1152123" y="344958"/>
                    <a:pt x="1150177" y="344958"/>
                  </a:cubicBezTo>
                  <a:lnTo>
                    <a:pt x="7336" y="344958"/>
                  </a:lnTo>
                  <a:cubicBezTo>
                    <a:pt x="5390" y="344958"/>
                    <a:pt x="3524" y="344185"/>
                    <a:pt x="2149" y="342809"/>
                  </a:cubicBezTo>
                  <a:cubicBezTo>
                    <a:pt x="773" y="341434"/>
                    <a:pt x="0" y="339568"/>
                    <a:pt x="0" y="337622"/>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34" id="34"/>
            <p:cNvSpPr txBox="true"/>
            <p:nvPr/>
          </p:nvSpPr>
          <p:spPr>
            <a:xfrm>
              <a:off x="0" y="-19050"/>
              <a:ext cx="1157513" cy="364008"/>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Agregar proyectos, modificar parámetros, ver proyectos, modificar usuarios</a:t>
              </a:r>
            </a:p>
          </p:txBody>
        </p:sp>
      </p:grpSp>
      <p:grpSp>
        <p:nvGrpSpPr>
          <p:cNvPr name="Group 35" id="35"/>
          <p:cNvGrpSpPr/>
          <p:nvPr/>
        </p:nvGrpSpPr>
        <p:grpSpPr>
          <a:xfrm rot="0">
            <a:off x="10278347" y="7301622"/>
            <a:ext cx="4221454" cy="1167002"/>
            <a:chOff x="0" y="0"/>
            <a:chExt cx="1157513" cy="319989"/>
          </a:xfrm>
        </p:grpSpPr>
        <p:sp>
          <p:nvSpPr>
            <p:cNvPr name="Freeform 36" id="36"/>
            <p:cNvSpPr/>
            <p:nvPr/>
          </p:nvSpPr>
          <p:spPr>
            <a:xfrm flipH="false" flipV="false" rot="0">
              <a:off x="0" y="0"/>
              <a:ext cx="1157513" cy="319989"/>
            </a:xfrm>
            <a:custGeom>
              <a:avLst/>
              <a:gdLst/>
              <a:ahLst/>
              <a:cxnLst/>
              <a:rect r="r" b="b" t="t" l="l"/>
              <a:pathLst>
                <a:path h="319989" w="1157513">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37" id="37"/>
            <p:cNvSpPr txBox="true"/>
            <p:nvPr/>
          </p:nvSpPr>
          <p:spPr>
            <a:xfrm>
              <a:off x="0" y="-19050"/>
              <a:ext cx="1157513"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7</a:t>
              </a:r>
            </a:p>
          </p:txBody>
        </p:sp>
      </p:grpSp>
      <p:sp>
        <p:nvSpPr>
          <p:cNvPr name="Freeform 38" id="38"/>
          <p:cNvSpPr/>
          <p:nvPr/>
        </p:nvSpPr>
        <p:spPr>
          <a:xfrm flipH="false" flipV="false" rot="0">
            <a:off x="13036371" y="0"/>
            <a:ext cx="4320413" cy="3013070"/>
          </a:xfrm>
          <a:custGeom>
            <a:avLst/>
            <a:gdLst/>
            <a:ahLst/>
            <a:cxnLst/>
            <a:rect r="r" b="b" t="t" l="l"/>
            <a:pathLst>
              <a:path h="3013070" w="4320413">
                <a:moveTo>
                  <a:pt x="0" y="0"/>
                </a:moveTo>
                <a:lnTo>
                  <a:pt x="4320412" y="0"/>
                </a:lnTo>
                <a:lnTo>
                  <a:pt x="4320412" y="3013070"/>
                </a:lnTo>
                <a:lnTo>
                  <a:pt x="0" y="3013070"/>
                </a:lnTo>
                <a:lnTo>
                  <a:pt x="0" y="0"/>
                </a:lnTo>
                <a:close/>
              </a:path>
            </a:pathLst>
          </a:custGeom>
          <a:blipFill>
            <a:blip r:embed="rId2"/>
            <a:stretch>
              <a:fillRect l="0" t="-15593" r="-167" b="-28035"/>
            </a:stretch>
          </a:blipFill>
        </p:spPr>
      </p:sp>
      <p:sp>
        <p:nvSpPr>
          <p:cNvPr name="TextBox 39" id="39"/>
          <p:cNvSpPr txBox="true"/>
          <p:nvPr/>
        </p:nvSpPr>
        <p:spPr>
          <a:xfrm rot="0">
            <a:off x="1305865" y="914400"/>
            <a:ext cx="7532838" cy="1074952"/>
          </a:xfrm>
          <a:prstGeom prst="rect">
            <a:avLst/>
          </a:prstGeom>
        </p:spPr>
        <p:txBody>
          <a:bodyPr anchor="t" rtlCol="false" tIns="0" lIns="0" bIns="0" rIns="0">
            <a:spAutoFit/>
          </a:bodyPr>
          <a:lstStyle/>
          <a:p>
            <a:pPr algn="l" marL="0" indent="0" lvl="0">
              <a:lnSpc>
                <a:spcPts val="8710"/>
              </a:lnSpc>
              <a:spcBef>
                <a:spcPct val="0"/>
              </a:spcBef>
            </a:pPr>
            <a:r>
              <a:rPr lang="en-US" sz="6312" spc="618">
                <a:solidFill>
                  <a:srgbClr val="231F20"/>
                </a:solidFill>
                <a:latin typeface="TT Drugs"/>
                <a:ea typeface="TT Drugs"/>
                <a:cs typeface="TT Drugs"/>
                <a:sym typeface="TT Drugs"/>
              </a:rPr>
              <a:t>Sprints</a:t>
            </a:r>
          </a:p>
        </p:txBody>
      </p:sp>
      <p:sp>
        <p:nvSpPr>
          <p:cNvPr name="TextBox 40" id="40"/>
          <p:cNvSpPr txBox="true"/>
          <p:nvPr/>
        </p:nvSpPr>
        <p:spPr>
          <a:xfrm rot="0">
            <a:off x="1305865" y="1951252"/>
            <a:ext cx="7532838" cy="745343"/>
          </a:xfrm>
          <a:prstGeom prst="rect">
            <a:avLst/>
          </a:prstGeom>
        </p:spPr>
        <p:txBody>
          <a:bodyPr anchor="t" rtlCol="false" tIns="0" lIns="0" bIns="0" rIns="0">
            <a:spAutoFit/>
          </a:bodyPr>
          <a:lstStyle/>
          <a:p>
            <a:pPr algn="l">
              <a:lnSpc>
                <a:spcPts val="2989"/>
              </a:lnSpc>
            </a:pPr>
            <a:r>
              <a:rPr lang="en-US" sz="2166" spc="212">
                <a:solidFill>
                  <a:srgbClr val="231F20"/>
                </a:solidFill>
                <a:latin typeface="TT Drugs"/>
                <a:ea typeface="TT Drugs"/>
                <a:cs typeface="TT Drugs"/>
                <a:sym typeface="TT Drugs"/>
              </a:rPr>
              <a:t>A continuación se presentarán los avances realizados en cada sprint</a:t>
            </a:r>
          </a:p>
        </p:txBody>
      </p:sp>
      <p:grpSp>
        <p:nvGrpSpPr>
          <p:cNvPr name="Group 41" id="41"/>
          <p:cNvGrpSpPr/>
          <p:nvPr/>
        </p:nvGrpSpPr>
        <p:grpSpPr>
          <a:xfrm rot="0">
            <a:off x="5845346" y="8812097"/>
            <a:ext cx="4252026" cy="1167002"/>
            <a:chOff x="0" y="0"/>
            <a:chExt cx="1165896" cy="319989"/>
          </a:xfrm>
        </p:grpSpPr>
        <p:sp>
          <p:nvSpPr>
            <p:cNvPr name="Freeform 42" id="42"/>
            <p:cNvSpPr/>
            <p:nvPr/>
          </p:nvSpPr>
          <p:spPr>
            <a:xfrm flipH="false" flipV="false" rot="0">
              <a:off x="0" y="0"/>
              <a:ext cx="1165896" cy="319989"/>
            </a:xfrm>
            <a:custGeom>
              <a:avLst/>
              <a:gdLst/>
              <a:ahLst/>
              <a:cxnLst/>
              <a:rect r="r" b="b" t="t" l="l"/>
              <a:pathLst>
                <a:path h="319989" w="1165896">
                  <a:moveTo>
                    <a:pt x="7283" y="0"/>
                  </a:moveTo>
                  <a:lnTo>
                    <a:pt x="1158613" y="0"/>
                  </a:lnTo>
                  <a:cubicBezTo>
                    <a:pt x="1160545" y="0"/>
                    <a:pt x="1162397" y="767"/>
                    <a:pt x="1163763" y="2133"/>
                  </a:cubicBezTo>
                  <a:cubicBezTo>
                    <a:pt x="1165129" y="3499"/>
                    <a:pt x="1165896" y="5351"/>
                    <a:pt x="1165896" y="7283"/>
                  </a:cubicBezTo>
                  <a:lnTo>
                    <a:pt x="1165896" y="312706"/>
                  </a:lnTo>
                  <a:cubicBezTo>
                    <a:pt x="1165896" y="314638"/>
                    <a:pt x="1165129" y="316490"/>
                    <a:pt x="1163763" y="317856"/>
                  </a:cubicBezTo>
                  <a:cubicBezTo>
                    <a:pt x="1162397" y="319222"/>
                    <a:pt x="1160545" y="319989"/>
                    <a:pt x="1158613" y="319989"/>
                  </a:cubicBezTo>
                  <a:lnTo>
                    <a:pt x="7283" y="319989"/>
                  </a:lnTo>
                  <a:cubicBezTo>
                    <a:pt x="5351" y="319989"/>
                    <a:pt x="3499" y="319222"/>
                    <a:pt x="2133" y="317856"/>
                  </a:cubicBezTo>
                  <a:cubicBezTo>
                    <a:pt x="767" y="316490"/>
                    <a:pt x="0" y="314638"/>
                    <a:pt x="0" y="312706"/>
                  </a:cubicBezTo>
                  <a:lnTo>
                    <a:pt x="0" y="7283"/>
                  </a:lnTo>
                  <a:cubicBezTo>
                    <a:pt x="0" y="5351"/>
                    <a:pt x="767" y="3499"/>
                    <a:pt x="2133" y="2133"/>
                  </a:cubicBezTo>
                  <a:cubicBezTo>
                    <a:pt x="3499" y="767"/>
                    <a:pt x="5351" y="0"/>
                    <a:pt x="7283" y="0"/>
                  </a:cubicBezTo>
                  <a:close/>
                </a:path>
              </a:pathLst>
            </a:custGeom>
            <a:solidFill>
              <a:srgbClr val="BFE5EF"/>
            </a:solidFill>
            <a:ln cap="sq">
              <a:noFill/>
              <a:prstDash val="solid"/>
              <a:miter/>
            </a:ln>
          </p:spPr>
        </p:sp>
        <p:sp>
          <p:nvSpPr>
            <p:cNvPr name="TextBox 43" id="43"/>
            <p:cNvSpPr txBox="true"/>
            <p:nvPr/>
          </p:nvSpPr>
          <p:spPr>
            <a:xfrm>
              <a:off x="0" y="-19050"/>
              <a:ext cx="1165896"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45</a:t>
              </a:r>
            </a:p>
          </p:txBody>
        </p:sp>
      </p:grpSp>
      <p:grpSp>
        <p:nvGrpSpPr>
          <p:cNvPr name="Group 44" id="44"/>
          <p:cNvGrpSpPr/>
          <p:nvPr/>
        </p:nvGrpSpPr>
        <p:grpSpPr>
          <a:xfrm rot="0">
            <a:off x="3177605" y="8781744"/>
            <a:ext cx="2488957" cy="1227709"/>
            <a:chOff x="0" y="0"/>
            <a:chExt cx="682467" cy="336635"/>
          </a:xfrm>
        </p:grpSpPr>
        <p:sp>
          <p:nvSpPr>
            <p:cNvPr name="Freeform 45" id="45"/>
            <p:cNvSpPr/>
            <p:nvPr/>
          </p:nvSpPr>
          <p:spPr>
            <a:xfrm flipH="false" flipV="false" rot="0">
              <a:off x="0" y="0"/>
              <a:ext cx="682467" cy="336635"/>
            </a:xfrm>
            <a:custGeom>
              <a:avLst/>
              <a:gdLst/>
              <a:ahLst/>
              <a:cxnLst/>
              <a:rect r="r" b="b" t="t" l="l"/>
              <a:pathLst>
                <a:path h="336635" w="682467">
                  <a:moveTo>
                    <a:pt x="12442" y="0"/>
                  </a:moveTo>
                  <a:lnTo>
                    <a:pt x="670025" y="0"/>
                  </a:lnTo>
                  <a:cubicBezTo>
                    <a:pt x="676896" y="0"/>
                    <a:pt x="682467" y="5570"/>
                    <a:pt x="682467" y="12442"/>
                  </a:cubicBezTo>
                  <a:lnTo>
                    <a:pt x="682467" y="324193"/>
                  </a:lnTo>
                  <a:cubicBezTo>
                    <a:pt x="682467" y="327493"/>
                    <a:pt x="681156" y="330658"/>
                    <a:pt x="678822" y="332991"/>
                  </a:cubicBezTo>
                  <a:cubicBezTo>
                    <a:pt x="676489" y="335324"/>
                    <a:pt x="673324" y="336635"/>
                    <a:pt x="670025" y="336635"/>
                  </a:cubicBezTo>
                  <a:lnTo>
                    <a:pt x="12442" y="336635"/>
                  </a:lnTo>
                  <a:cubicBezTo>
                    <a:pt x="5570" y="336635"/>
                    <a:pt x="0" y="331065"/>
                    <a:pt x="0" y="324193"/>
                  </a:cubicBezTo>
                  <a:lnTo>
                    <a:pt x="0" y="12442"/>
                  </a:lnTo>
                  <a:cubicBezTo>
                    <a:pt x="0" y="5570"/>
                    <a:pt x="5570" y="0"/>
                    <a:pt x="12442" y="0"/>
                  </a:cubicBezTo>
                  <a:close/>
                </a:path>
              </a:pathLst>
            </a:custGeom>
            <a:solidFill>
              <a:srgbClr val="BFE5EF"/>
            </a:solidFill>
            <a:ln cap="sq">
              <a:noFill/>
              <a:prstDash val="solid"/>
              <a:miter/>
            </a:ln>
          </p:spPr>
        </p:sp>
        <p:sp>
          <p:nvSpPr>
            <p:cNvPr name="TextBox 46" id="46"/>
            <p:cNvSpPr txBox="true"/>
            <p:nvPr/>
          </p:nvSpPr>
          <p:spPr>
            <a:xfrm>
              <a:off x="0" y="-19050"/>
              <a:ext cx="682467" cy="35568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Puntos de historia de usuario</a:t>
              </a:r>
            </a:p>
          </p:txBody>
        </p:sp>
      </p:grpSp>
      <p:grpSp>
        <p:nvGrpSpPr>
          <p:cNvPr name="Group 47" id="47"/>
          <p:cNvGrpSpPr/>
          <p:nvPr/>
        </p:nvGrpSpPr>
        <p:grpSpPr>
          <a:xfrm rot="0">
            <a:off x="10278347" y="8781744"/>
            <a:ext cx="4221454" cy="1167002"/>
            <a:chOff x="0" y="0"/>
            <a:chExt cx="1157513" cy="319989"/>
          </a:xfrm>
        </p:grpSpPr>
        <p:sp>
          <p:nvSpPr>
            <p:cNvPr name="Freeform 48" id="48"/>
            <p:cNvSpPr/>
            <p:nvPr/>
          </p:nvSpPr>
          <p:spPr>
            <a:xfrm flipH="false" flipV="false" rot="0">
              <a:off x="0" y="0"/>
              <a:ext cx="1157513" cy="319989"/>
            </a:xfrm>
            <a:custGeom>
              <a:avLst/>
              <a:gdLst/>
              <a:ahLst/>
              <a:cxnLst/>
              <a:rect r="r" b="b" t="t" l="l"/>
              <a:pathLst>
                <a:path h="319989" w="1157513">
                  <a:moveTo>
                    <a:pt x="7336" y="0"/>
                  </a:moveTo>
                  <a:lnTo>
                    <a:pt x="1150177" y="0"/>
                  </a:lnTo>
                  <a:cubicBezTo>
                    <a:pt x="1152123" y="0"/>
                    <a:pt x="1153989" y="773"/>
                    <a:pt x="1155365" y="2149"/>
                  </a:cubicBezTo>
                  <a:cubicBezTo>
                    <a:pt x="1156740" y="3524"/>
                    <a:pt x="1157513" y="5390"/>
                    <a:pt x="1157513" y="7336"/>
                  </a:cubicBezTo>
                  <a:lnTo>
                    <a:pt x="1157513" y="312654"/>
                  </a:lnTo>
                  <a:cubicBezTo>
                    <a:pt x="1157513" y="316705"/>
                    <a:pt x="1154229" y="319989"/>
                    <a:pt x="1150177" y="319989"/>
                  </a:cubicBezTo>
                  <a:lnTo>
                    <a:pt x="7336" y="319989"/>
                  </a:lnTo>
                  <a:cubicBezTo>
                    <a:pt x="5390" y="319989"/>
                    <a:pt x="3524" y="319217"/>
                    <a:pt x="2149" y="317841"/>
                  </a:cubicBezTo>
                  <a:cubicBezTo>
                    <a:pt x="773" y="316465"/>
                    <a:pt x="0" y="314599"/>
                    <a:pt x="0" y="312654"/>
                  </a:cubicBezTo>
                  <a:lnTo>
                    <a:pt x="0" y="7336"/>
                  </a:lnTo>
                  <a:cubicBezTo>
                    <a:pt x="0" y="5390"/>
                    <a:pt x="773" y="3524"/>
                    <a:pt x="2149" y="2149"/>
                  </a:cubicBezTo>
                  <a:cubicBezTo>
                    <a:pt x="3524" y="773"/>
                    <a:pt x="5390" y="0"/>
                    <a:pt x="7336" y="0"/>
                  </a:cubicBezTo>
                  <a:close/>
                </a:path>
              </a:pathLst>
            </a:custGeom>
            <a:solidFill>
              <a:srgbClr val="BFE5EF"/>
            </a:solidFill>
            <a:ln cap="sq">
              <a:noFill/>
              <a:prstDash val="solid"/>
              <a:miter/>
            </a:ln>
          </p:spPr>
        </p:sp>
        <p:sp>
          <p:nvSpPr>
            <p:cNvPr name="TextBox 49" id="49"/>
            <p:cNvSpPr txBox="true"/>
            <p:nvPr/>
          </p:nvSpPr>
          <p:spPr>
            <a:xfrm>
              <a:off x="0" y="-19050"/>
              <a:ext cx="1157513"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ea typeface="TT Drugs"/>
                  <a:cs typeface="TT Drugs"/>
                  <a:sym typeface="TT Drugs"/>
                </a:rPr>
                <a:t>81</a:t>
              </a:r>
            </a:p>
          </p:txBody>
        </p:sp>
      </p:grpSp>
      <p:sp>
        <p:nvSpPr>
          <p:cNvPr name="Freeform 50" id="50"/>
          <p:cNvSpPr/>
          <p:nvPr/>
        </p:nvSpPr>
        <p:spPr>
          <a:xfrm flipH="false" flipV="false" rot="0">
            <a:off x="1028700" y="284711"/>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3">
              <a:alphaModFix amt="50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697058"/>
            <a:ext cx="16230600" cy="6892884"/>
            <a:chOff x="0" y="0"/>
            <a:chExt cx="21640800" cy="9190513"/>
          </a:xfrm>
        </p:grpSpPr>
        <p:grpSp>
          <p:nvGrpSpPr>
            <p:cNvPr name="Group 4" id="4"/>
            <p:cNvGrpSpPr/>
            <p:nvPr/>
          </p:nvGrpSpPr>
          <p:grpSpPr>
            <a:xfrm rot="0">
              <a:off x="0" y="0"/>
              <a:ext cx="21640800" cy="9190513"/>
              <a:chOff x="0" y="0"/>
              <a:chExt cx="2065065" cy="877001"/>
            </a:xfrm>
          </p:grpSpPr>
          <p:sp>
            <p:nvSpPr>
              <p:cNvPr name="Freeform 5" id="5"/>
              <p:cNvSpPr/>
              <p:nvPr/>
            </p:nvSpPr>
            <p:spPr>
              <a:xfrm flipH="false" flipV="false" rot="0">
                <a:off x="0" y="0"/>
                <a:ext cx="2065065" cy="877001"/>
              </a:xfrm>
              <a:custGeom>
                <a:avLst/>
                <a:gdLst/>
                <a:ahLst/>
                <a:cxnLst/>
                <a:rect r="r" b="b" t="t" l="l"/>
                <a:pathLst>
                  <a:path h="877001" w="2065065">
                    <a:moveTo>
                      <a:pt x="0" y="0"/>
                    </a:moveTo>
                    <a:lnTo>
                      <a:pt x="2065065" y="0"/>
                    </a:lnTo>
                    <a:lnTo>
                      <a:pt x="2065065" y="877001"/>
                    </a:lnTo>
                    <a:lnTo>
                      <a:pt x="0" y="877001"/>
                    </a:lnTo>
                    <a:close/>
                  </a:path>
                </a:pathLst>
              </a:custGeom>
              <a:solidFill>
                <a:srgbClr val="4BACC6">
                  <a:alpha val="82745"/>
                </a:srgbClr>
              </a:solidFill>
              <a:ln cap="sq">
                <a:noFill/>
                <a:prstDash val="solid"/>
                <a:miter/>
              </a:ln>
            </p:spPr>
          </p:sp>
          <p:sp>
            <p:nvSpPr>
              <p:cNvPr name="TextBox 6" id="6"/>
              <p:cNvSpPr txBox="true"/>
              <p:nvPr/>
            </p:nvSpPr>
            <p:spPr>
              <a:xfrm>
                <a:off x="0" y="-19050"/>
                <a:ext cx="2065065" cy="89605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p:nvPr/>
          </p:nvGrpSpPr>
          <p:grpSpPr>
            <a:xfrm rot="0">
              <a:off x="1204309" y="539496"/>
              <a:ext cx="19232182" cy="8111520"/>
              <a:chOff x="0" y="0"/>
              <a:chExt cx="2785535" cy="1174850"/>
            </a:xfrm>
          </p:grpSpPr>
          <p:sp>
            <p:nvSpPr>
              <p:cNvPr name="Freeform 8" id="8"/>
              <p:cNvSpPr/>
              <p:nvPr/>
            </p:nvSpPr>
            <p:spPr>
              <a:xfrm flipH="false" flipV="false" rot="0">
                <a:off x="0" y="0"/>
                <a:ext cx="2785535" cy="1174850"/>
              </a:xfrm>
              <a:custGeom>
                <a:avLst/>
                <a:gdLst/>
                <a:ahLst/>
                <a:cxnLst/>
                <a:rect r="r" b="b" t="t" l="l"/>
                <a:pathLst>
                  <a:path h="1174850" w="2785535">
                    <a:moveTo>
                      <a:pt x="0" y="0"/>
                    </a:moveTo>
                    <a:lnTo>
                      <a:pt x="2785535" y="0"/>
                    </a:lnTo>
                    <a:lnTo>
                      <a:pt x="2785535" y="1174850"/>
                    </a:lnTo>
                    <a:lnTo>
                      <a:pt x="0" y="1174850"/>
                    </a:lnTo>
                    <a:close/>
                  </a:path>
                </a:pathLst>
              </a:custGeom>
              <a:solidFill>
                <a:srgbClr val="000000">
                  <a:alpha val="0"/>
                </a:srgbClr>
              </a:solidFill>
              <a:ln w="57150" cap="sq">
                <a:solidFill>
                  <a:srgbClr val="FFFFFF"/>
                </a:solidFill>
                <a:prstDash val="solid"/>
                <a:miter/>
              </a:ln>
            </p:spPr>
          </p:sp>
          <p:sp>
            <p:nvSpPr>
              <p:cNvPr name="TextBox 9" id="9"/>
              <p:cNvSpPr txBox="true"/>
              <p:nvPr/>
            </p:nvSpPr>
            <p:spPr>
              <a:xfrm>
                <a:off x="0" y="-209550"/>
                <a:ext cx="2785535" cy="1384400"/>
              </a:xfrm>
              <a:prstGeom prst="rect">
                <a:avLst/>
              </a:prstGeom>
            </p:spPr>
            <p:txBody>
              <a:bodyPr anchor="ctr" rtlCol="false" tIns="0" lIns="0" bIns="0" rIns="0"/>
              <a:lstStyle/>
              <a:p>
                <a:pPr algn="ctr" marL="0" indent="0" lvl="0">
                  <a:lnSpc>
                    <a:spcPts val="8512"/>
                  </a:lnSpc>
                  <a:spcBef>
                    <a:spcPct val="0"/>
                  </a:spcBef>
                </a:pPr>
              </a:p>
            </p:txBody>
          </p:sp>
        </p:grpSp>
      </p:grpSp>
      <p:grpSp>
        <p:nvGrpSpPr>
          <p:cNvPr name="Group 10" id="10"/>
          <p:cNvGrpSpPr/>
          <p:nvPr/>
        </p:nvGrpSpPr>
        <p:grpSpPr>
          <a:xfrm rot="0">
            <a:off x="3222276" y="2437243"/>
            <a:ext cx="11843447" cy="5206359"/>
            <a:chOff x="0" y="0"/>
            <a:chExt cx="15791263" cy="6941811"/>
          </a:xfrm>
        </p:grpSpPr>
        <p:sp>
          <p:nvSpPr>
            <p:cNvPr name="TextBox 11" id="11"/>
            <p:cNvSpPr txBox="true"/>
            <p:nvPr/>
          </p:nvSpPr>
          <p:spPr>
            <a:xfrm rot="0">
              <a:off x="0" y="-180975"/>
              <a:ext cx="15791263" cy="4620384"/>
            </a:xfrm>
            <a:prstGeom prst="rect">
              <a:avLst/>
            </a:prstGeom>
          </p:spPr>
          <p:txBody>
            <a:bodyPr anchor="t" rtlCol="false" tIns="0" lIns="0" bIns="0" rIns="0">
              <a:spAutoFit/>
            </a:bodyPr>
            <a:lstStyle/>
            <a:p>
              <a:pPr algn="ctr" marL="0" indent="0" lvl="0">
                <a:lnSpc>
                  <a:spcPts val="14053"/>
                </a:lnSpc>
                <a:spcBef>
                  <a:spcPct val="0"/>
                </a:spcBef>
              </a:pPr>
              <a:r>
                <a:rPr lang="en-US" sz="10183" spc="142">
                  <a:solidFill>
                    <a:srgbClr val="FFFFFF"/>
                  </a:solidFill>
                  <a:latin typeface="TT Drugs"/>
                  <a:ea typeface="TT Drugs"/>
                  <a:cs typeface="TT Drugs"/>
                  <a:sym typeface="TT Drugs"/>
                </a:rPr>
                <a:t>PRESENTACIÓN DEL PROTOTIPO</a:t>
              </a:r>
            </a:p>
          </p:txBody>
        </p:sp>
        <p:sp>
          <p:nvSpPr>
            <p:cNvPr name="TextBox 12" id="12"/>
            <p:cNvSpPr txBox="true"/>
            <p:nvPr/>
          </p:nvSpPr>
          <p:spPr>
            <a:xfrm rot="0">
              <a:off x="670304" y="5366723"/>
              <a:ext cx="14118430" cy="1575088"/>
            </a:xfrm>
            <a:prstGeom prst="rect">
              <a:avLst/>
            </a:prstGeom>
          </p:spPr>
          <p:txBody>
            <a:bodyPr anchor="t" rtlCol="false" tIns="0" lIns="0" bIns="0" rIns="0">
              <a:spAutoFit/>
            </a:bodyPr>
            <a:lstStyle/>
            <a:p>
              <a:pPr algn="ctr" marL="0" indent="0" lvl="0">
                <a:lnSpc>
                  <a:spcPts val="4874"/>
                </a:lnSpc>
                <a:spcBef>
                  <a:spcPct val="0"/>
                </a:spcBef>
              </a:pPr>
              <a:r>
                <a:rPr lang="en-US" sz="3532" spc="49">
                  <a:solidFill>
                    <a:srgbClr val="FFFFFF"/>
                  </a:solidFill>
                  <a:latin typeface="TT Drugs"/>
                  <a:ea typeface="TT Drugs"/>
                  <a:cs typeface="TT Drugs"/>
                  <a:sym typeface="TT Drugs"/>
                </a:rPr>
                <a:t>Se presentarán algunas de las funcionalidades más relevantes.</a:t>
              </a:r>
            </a:p>
          </p:txBody>
        </p:sp>
      </p:grpSp>
      <p:sp>
        <p:nvSpPr>
          <p:cNvPr name="Freeform 13" id="13"/>
          <p:cNvSpPr/>
          <p:nvPr/>
        </p:nvSpPr>
        <p:spPr>
          <a:xfrm flipH="false" flipV="false" rot="0">
            <a:off x="14625649" y="801148"/>
            <a:ext cx="3022722" cy="743989"/>
          </a:xfrm>
          <a:custGeom>
            <a:avLst/>
            <a:gdLst/>
            <a:ahLst/>
            <a:cxnLst/>
            <a:rect r="r" b="b" t="t" l="l"/>
            <a:pathLst>
              <a:path h="743989" w="3022722">
                <a:moveTo>
                  <a:pt x="0" y="0"/>
                </a:moveTo>
                <a:lnTo>
                  <a:pt x="3022722" y="0"/>
                </a:lnTo>
                <a:lnTo>
                  <a:pt x="3022722" y="743989"/>
                </a:lnTo>
                <a:lnTo>
                  <a:pt x="0" y="743989"/>
                </a:lnTo>
                <a:lnTo>
                  <a:pt x="0" y="0"/>
                </a:lnTo>
                <a:close/>
              </a:path>
            </a:pathLst>
          </a:custGeom>
          <a:blipFill>
            <a:blip r:embed="rId3">
              <a:alphaModFix amt="50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DAGS0wWtjDc</dc:identifier>
  <dcterms:modified xsi:type="dcterms:W3CDTF">2011-08-01T06:04:30Z</dcterms:modified>
  <cp:revision>1</cp:revision>
  <dc:title>Presentacion 2 - Capstone</dc:title>
</cp:coreProperties>
</file>